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28" r:id="rId2"/>
    <p:sldId id="373" r:id="rId3"/>
    <p:sldId id="386" r:id="rId4"/>
    <p:sldId id="387" r:id="rId5"/>
    <p:sldId id="388" r:id="rId6"/>
    <p:sldId id="389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8" r:id="rId18"/>
    <p:sldId id="369" r:id="rId19"/>
    <p:sldId id="370" r:id="rId20"/>
    <p:sldId id="371" r:id="rId21"/>
    <p:sldId id="372" r:id="rId22"/>
    <p:sldId id="374" r:id="rId23"/>
    <p:sldId id="375" r:id="rId24"/>
    <p:sldId id="376" r:id="rId25"/>
    <p:sldId id="390" r:id="rId26"/>
    <p:sldId id="377" r:id="rId27"/>
    <p:sldId id="378" r:id="rId28"/>
    <p:sldId id="379" r:id="rId29"/>
    <p:sldId id="383" r:id="rId30"/>
    <p:sldId id="384" r:id="rId31"/>
    <p:sldId id="385" r:id="rId3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mine Baumann" initials="EB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37F"/>
    <a:srgbClr val="336699"/>
    <a:srgbClr val="7B9C52"/>
    <a:srgbClr val="E9EDF4"/>
    <a:srgbClr val="2F4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7325" autoAdjust="0"/>
  </p:normalViewPr>
  <p:slideViewPr>
    <p:cSldViewPr snapToGrid="0" snapToObjects="1">
      <p:cViewPr varScale="1">
        <p:scale>
          <a:sx n="71" d="100"/>
          <a:sy n="71" d="100"/>
        </p:scale>
        <p:origin x="1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35803-259E-4C1D-9816-0B6518F346B8}" type="doc">
      <dgm:prSet loTypeId="urn:microsoft.com/office/officeart/2005/8/layout/vList4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3048442-0C55-4923-9A0E-3214AAA394A3}">
      <dgm:prSet phldrT="[Text]" custT="1"/>
      <dgm:spPr/>
      <dgm:t>
        <a:bodyPr/>
        <a:lstStyle/>
        <a:p>
          <a:r>
            <a:rPr lang="en-US" sz="1600" b="1" dirty="0" smtClean="0"/>
            <a:t> SDL Contribution</a:t>
          </a:r>
          <a:endParaRPr lang="en-US" sz="1600" b="1" dirty="0"/>
        </a:p>
      </dgm:t>
    </dgm:pt>
    <dgm:pt modelId="{DDFA0A5E-B5FE-4E2A-B382-1C77309772E7}" type="parTrans" cxnId="{3BC8BC6C-BC24-4779-B052-5FD831005409}">
      <dgm:prSet/>
      <dgm:spPr/>
      <dgm:t>
        <a:bodyPr/>
        <a:lstStyle/>
        <a:p>
          <a:endParaRPr lang="en-US"/>
        </a:p>
      </dgm:t>
    </dgm:pt>
    <dgm:pt modelId="{651C9E90-00CC-41E2-9374-EE92EC70DEBC}" type="sibTrans" cxnId="{3BC8BC6C-BC24-4779-B052-5FD831005409}">
      <dgm:prSet/>
      <dgm:spPr/>
      <dgm:t>
        <a:bodyPr/>
        <a:lstStyle/>
        <a:p>
          <a:endParaRPr lang="en-US"/>
        </a:p>
      </dgm:t>
    </dgm:pt>
    <dgm:pt modelId="{833A637B-AAE5-4152-A74B-AEF0E8DF782D}">
      <dgm:prSet phldrT="[Text]" custT="1"/>
      <dgm:spPr/>
      <dgm:t>
        <a:bodyPr/>
        <a:lstStyle/>
        <a:p>
          <a:r>
            <a:rPr lang="en-US" sz="1600" b="1" dirty="0" smtClean="0"/>
            <a:t>20% of SDL Contributions to NSF</a:t>
          </a:r>
          <a:endParaRPr lang="en-US" sz="1600" b="1" dirty="0"/>
        </a:p>
      </dgm:t>
    </dgm:pt>
    <dgm:pt modelId="{B7F3A4DD-CB32-4E11-BE44-34F03F9C89F3}" type="parTrans" cxnId="{E042DE74-B5B5-40C6-A286-B6A95BD607F7}">
      <dgm:prSet/>
      <dgm:spPr/>
      <dgm:t>
        <a:bodyPr/>
        <a:lstStyle/>
        <a:p>
          <a:endParaRPr lang="en-US"/>
        </a:p>
      </dgm:t>
    </dgm:pt>
    <dgm:pt modelId="{A16ABD85-A35F-4432-B2B3-85D84CC50D15}" type="sibTrans" cxnId="{E042DE74-B5B5-40C6-A286-B6A95BD607F7}">
      <dgm:prSet/>
      <dgm:spPr/>
      <dgm:t>
        <a:bodyPr/>
        <a:lstStyle/>
        <a:p>
          <a:endParaRPr lang="en-US"/>
        </a:p>
      </dgm:t>
    </dgm:pt>
    <dgm:pt modelId="{9E200AA3-85AA-40EF-8AC2-F09348FD0D8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b="1" dirty="0" smtClean="0"/>
            <a:t>Are made up of surplus funding from unclaimed MG</a:t>
          </a:r>
          <a:endParaRPr lang="en-US" sz="1600" b="1" dirty="0"/>
        </a:p>
      </dgm:t>
    </dgm:pt>
    <dgm:pt modelId="{D7047018-45A6-45C2-A2F9-1D3F027D34DC}" type="parTrans" cxnId="{74DEB375-6B5D-467D-B347-2A192E20CD0C}">
      <dgm:prSet/>
      <dgm:spPr/>
      <dgm:t>
        <a:bodyPr/>
        <a:lstStyle/>
        <a:p>
          <a:endParaRPr lang="en-US"/>
        </a:p>
      </dgm:t>
    </dgm:pt>
    <dgm:pt modelId="{CF71203A-CC46-4E0D-8AAA-5A401AE245C3}" type="sibTrans" cxnId="{74DEB375-6B5D-467D-B347-2A192E20CD0C}">
      <dgm:prSet/>
      <dgm:spPr/>
      <dgm:t>
        <a:bodyPr/>
        <a:lstStyle/>
        <a:p>
          <a:endParaRPr lang="en-US"/>
        </a:p>
      </dgm:t>
    </dgm:pt>
    <dgm:pt modelId="{780A5B3C-5E0A-448A-A52D-34288284B821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b="1" dirty="0" smtClean="0"/>
            <a:t>Are made up of unused allocated DG funding from previous Financial Years</a:t>
          </a:r>
          <a:endParaRPr lang="en-US" sz="1600" b="1" dirty="0"/>
        </a:p>
      </dgm:t>
    </dgm:pt>
    <dgm:pt modelId="{FC93A100-1091-4454-83A9-05860AE2FF6A}" type="parTrans" cxnId="{FCB236EA-0D63-4E38-B3F6-EB180D23D2CE}">
      <dgm:prSet/>
      <dgm:spPr/>
      <dgm:t>
        <a:bodyPr/>
        <a:lstStyle/>
        <a:p>
          <a:endParaRPr lang="en-US"/>
        </a:p>
      </dgm:t>
    </dgm:pt>
    <dgm:pt modelId="{C47BC29A-4F66-48F9-AF58-D9D741A52732}" type="sibTrans" cxnId="{FCB236EA-0D63-4E38-B3F6-EB180D23D2CE}">
      <dgm:prSet/>
      <dgm:spPr/>
      <dgm:t>
        <a:bodyPr/>
        <a:lstStyle/>
        <a:p>
          <a:endParaRPr lang="en-US"/>
        </a:p>
      </dgm:t>
    </dgm:pt>
    <dgm:pt modelId="{5627D5F6-E50A-48C6-BE59-D1C9E570A5E8}">
      <dgm:prSet phldrT="[Text]" custT="1"/>
      <dgm:spPr/>
      <dgm:t>
        <a:bodyPr/>
        <a:lstStyle/>
        <a:p>
          <a:r>
            <a:rPr lang="en-US" sz="1600" b="1" dirty="0" smtClean="0"/>
            <a:t>SETA Discretion</a:t>
          </a:r>
          <a:endParaRPr lang="en-US" sz="1600" b="1" dirty="0"/>
        </a:p>
      </dgm:t>
    </dgm:pt>
    <dgm:pt modelId="{1F2F384D-AC3C-456D-9C61-539F4BA87854}" type="parTrans" cxnId="{6FB4D50A-1D16-4D55-AF4C-F6EAAFB1D84E}">
      <dgm:prSet/>
      <dgm:spPr/>
      <dgm:t>
        <a:bodyPr/>
        <a:lstStyle/>
        <a:p>
          <a:endParaRPr lang="en-US"/>
        </a:p>
      </dgm:t>
    </dgm:pt>
    <dgm:pt modelId="{7893D86C-B5C2-4ABC-868B-8427E5E1BE34}" type="sibTrans" cxnId="{6FB4D50A-1D16-4D55-AF4C-F6EAAFB1D84E}">
      <dgm:prSet/>
      <dgm:spPr/>
      <dgm:t>
        <a:bodyPr/>
        <a:lstStyle/>
        <a:p>
          <a:endParaRPr lang="en-US"/>
        </a:p>
      </dgm:t>
    </dgm:pt>
    <dgm:pt modelId="{29AF8BB3-C5F5-4D8C-8E74-09C03CCB269E}">
      <dgm:prSet phldrT="[Text]" custT="1"/>
      <dgm:spPr/>
      <dgm:t>
        <a:bodyPr/>
        <a:lstStyle/>
        <a:p>
          <a:r>
            <a:rPr lang="en-US" sz="1600" b="1" dirty="0" smtClean="0"/>
            <a:t>Funding used by SETA, at its DISCRETION, to address SSP priorities </a:t>
          </a:r>
          <a:endParaRPr lang="en-US" sz="1600" b="1" dirty="0"/>
        </a:p>
      </dgm:t>
    </dgm:pt>
    <dgm:pt modelId="{77A599F5-1325-44CD-9F06-B8A10064AF2B}" type="parTrans" cxnId="{04DEB678-908C-493D-8B23-0EAA3EF2F412}">
      <dgm:prSet/>
      <dgm:spPr/>
      <dgm:t>
        <a:bodyPr/>
        <a:lstStyle/>
        <a:p>
          <a:endParaRPr lang="en-US"/>
        </a:p>
      </dgm:t>
    </dgm:pt>
    <dgm:pt modelId="{AA83BA54-2A70-4A0F-9394-01113F7DDD3F}" type="sibTrans" cxnId="{04DEB678-908C-493D-8B23-0EAA3EF2F412}">
      <dgm:prSet/>
      <dgm:spPr/>
      <dgm:t>
        <a:bodyPr/>
        <a:lstStyle/>
        <a:p>
          <a:endParaRPr lang="en-US"/>
        </a:p>
      </dgm:t>
    </dgm:pt>
    <dgm:pt modelId="{4199B788-2DDE-490E-90CD-D78737B508B9}">
      <dgm:prSet phldrT="[Text]" custT="1"/>
      <dgm:spPr/>
      <dgm:t>
        <a:bodyPr/>
        <a:lstStyle/>
        <a:p>
          <a:r>
            <a:rPr lang="en-US" sz="1600" b="1" dirty="0" smtClean="0"/>
            <a:t>Funding used by SETA to address Critical and Scarce Skills</a:t>
          </a:r>
          <a:endParaRPr lang="en-US" sz="1600" b="1" dirty="0"/>
        </a:p>
      </dgm:t>
    </dgm:pt>
    <dgm:pt modelId="{42C54A47-9FBD-434D-BCAD-36853E1966B8}" type="parTrans" cxnId="{AEB851BE-7C58-4E9E-8435-BBE4F1FC8A55}">
      <dgm:prSet/>
      <dgm:spPr/>
      <dgm:t>
        <a:bodyPr/>
        <a:lstStyle/>
        <a:p>
          <a:endParaRPr lang="en-US"/>
        </a:p>
      </dgm:t>
    </dgm:pt>
    <dgm:pt modelId="{6AEE7224-36FF-4938-88E4-7FAC1F0CAC5A}" type="sibTrans" cxnId="{AEB851BE-7C58-4E9E-8435-BBE4F1FC8A55}">
      <dgm:prSet/>
      <dgm:spPr/>
      <dgm:t>
        <a:bodyPr/>
        <a:lstStyle/>
        <a:p>
          <a:endParaRPr lang="en-US"/>
        </a:p>
      </dgm:t>
    </dgm:pt>
    <dgm:pt modelId="{AB85C33B-58FF-4557-B7BC-FF06373C5DA1}">
      <dgm:prSet phldrT="[Text]" custT="1"/>
      <dgm:spPr/>
      <dgm:t>
        <a:bodyPr/>
        <a:lstStyle/>
        <a:p>
          <a:r>
            <a:rPr lang="en-US" sz="1600" b="1" i="1" dirty="0" smtClean="0"/>
            <a:t>80% of Skills levies paid to SETA:  (20% mandatory grants, 49.5% to Discretionary Grants, 10,5% SETA Administration </a:t>
          </a:r>
          <a:r>
            <a:rPr lang="en-US" sz="1600" b="1" i="1" dirty="0" err="1" smtClean="0"/>
            <a:t>incl</a:t>
          </a:r>
          <a:r>
            <a:rPr lang="en-US" sz="1600" b="1" i="1" dirty="0" smtClean="0"/>
            <a:t> QCTO contribution)</a:t>
          </a:r>
          <a:endParaRPr lang="en-US" sz="1600" b="1" i="1" dirty="0"/>
        </a:p>
      </dgm:t>
    </dgm:pt>
    <dgm:pt modelId="{7BF8FB41-BBB6-4B4D-8735-78318D44E206}" type="parTrans" cxnId="{E966700C-EC5A-47BF-9C3A-801550D110CB}">
      <dgm:prSet/>
      <dgm:spPr/>
      <dgm:t>
        <a:bodyPr/>
        <a:lstStyle/>
        <a:p>
          <a:endParaRPr lang="en-US"/>
        </a:p>
      </dgm:t>
    </dgm:pt>
    <dgm:pt modelId="{2065A76B-4A54-45FD-A833-E56658A87621}" type="sibTrans" cxnId="{E966700C-EC5A-47BF-9C3A-801550D110CB}">
      <dgm:prSet/>
      <dgm:spPr/>
      <dgm:t>
        <a:bodyPr/>
        <a:lstStyle/>
        <a:p>
          <a:endParaRPr lang="en-US"/>
        </a:p>
      </dgm:t>
    </dgm:pt>
    <dgm:pt modelId="{514684A6-7963-4556-9210-AD8278CC737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b="1" dirty="0" smtClean="0"/>
            <a:t>Surplus Funds</a:t>
          </a:r>
          <a:endParaRPr lang="en-US" sz="1600" b="1" dirty="0"/>
        </a:p>
      </dgm:t>
    </dgm:pt>
    <dgm:pt modelId="{C8C175B0-20DE-47EC-8F71-0582B9B47C0C}" type="sibTrans" cxnId="{BD13634E-FFF9-47BC-85A2-A3E3230CEF10}">
      <dgm:prSet/>
      <dgm:spPr/>
      <dgm:t>
        <a:bodyPr/>
        <a:lstStyle/>
        <a:p>
          <a:endParaRPr lang="en-US"/>
        </a:p>
      </dgm:t>
    </dgm:pt>
    <dgm:pt modelId="{E63B9D61-98B6-4726-9ED8-7A023309860E}" type="parTrans" cxnId="{BD13634E-FFF9-47BC-85A2-A3E3230CEF10}">
      <dgm:prSet/>
      <dgm:spPr/>
      <dgm:t>
        <a:bodyPr/>
        <a:lstStyle/>
        <a:p>
          <a:endParaRPr lang="en-US"/>
        </a:p>
      </dgm:t>
    </dgm:pt>
    <dgm:pt modelId="{3BE50A1B-09E3-40C5-A1FA-3AF54D501D46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b="1" dirty="0" smtClean="0"/>
            <a:t>15/16 funds that have not been activated by February 2016 will be taken back for redistribution</a:t>
          </a:r>
          <a:endParaRPr lang="en-US" sz="1600" b="1" dirty="0"/>
        </a:p>
      </dgm:t>
    </dgm:pt>
    <dgm:pt modelId="{0C5C802B-63FC-4895-8E69-A8B1B2DF0D19}" type="parTrans" cxnId="{CFFB7F49-3352-4B23-BACD-91142E1D0121}">
      <dgm:prSet/>
      <dgm:spPr/>
      <dgm:t>
        <a:bodyPr/>
        <a:lstStyle/>
        <a:p>
          <a:endParaRPr lang="en-US"/>
        </a:p>
      </dgm:t>
    </dgm:pt>
    <dgm:pt modelId="{0E0D3C53-2D65-46CC-A0E3-31ABC69AFB9C}" type="sibTrans" cxnId="{CFFB7F49-3352-4B23-BACD-91142E1D0121}">
      <dgm:prSet/>
      <dgm:spPr/>
      <dgm:t>
        <a:bodyPr/>
        <a:lstStyle/>
        <a:p>
          <a:endParaRPr lang="en-US"/>
        </a:p>
      </dgm:t>
    </dgm:pt>
    <dgm:pt modelId="{5B8F2633-E7BE-4C49-8E50-FD1998759078}" type="pres">
      <dgm:prSet presAssocID="{19535803-259E-4C1D-9816-0B6518F346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3755A-BF9C-4AF0-8FB4-CFAA2AE9E93F}" type="pres">
      <dgm:prSet presAssocID="{13048442-0C55-4923-9A0E-3214AAA394A3}" presName="comp" presStyleCnt="0"/>
      <dgm:spPr/>
      <dgm:t>
        <a:bodyPr/>
        <a:lstStyle/>
        <a:p>
          <a:endParaRPr lang="en-US"/>
        </a:p>
      </dgm:t>
    </dgm:pt>
    <dgm:pt modelId="{3D3A688A-5849-4146-BA2C-E6E1511D0F93}" type="pres">
      <dgm:prSet presAssocID="{13048442-0C55-4923-9A0E-3214AAA394A3}" presName="box" presStyleLbl="node1" presStyleIdx="0" presStyleCnt="3"/>
      <dgm:spPr/>
      <dgm:t>
        <a:bodyPr/>
        <a:lstStyle/>
        <a:p>
          <a:endParaRPr lang="en-US"/>
        </a:p>
      </dgm:t>
    </dgm:pt>
    <dgm:pt modelId="{9646D95A-2D13-4C5C-8401-9783103E3BB0}" type="pres">
      <dgm:prSet presAssocID="{13048442-0C55-4923-9A0E-3214AAA394A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4C45AF-5B10-4F4B-9EBB-D5BCA6626AF2}" type="pres">
      <dgm:prSet presAssocID="{13048442-0C55-4923-9A0E-3214AAA394A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91CC2-62AC-407D-871E-DD588B0FF243}" type="pres">
      <dgm:prSet presAssocID="{651C9E90-00CC-41E2-9374-EE92EC70DEBC}" presName="spacer" presStyleCnt="0"/>
      <dgm:spPr/>
      <dgm:t>
        <a:bodyPr/>
        <a:lstStyle/>
        <a:p>
          <a:endParaRPr lang="en-US"/>
        </a:p>
      </dgm:t>
    </dgm:pt>
    <dgm:pt modelId="{3585B34E-45B2-4973-96EC-9B34972FF234}" type="pres">
      <dgm:prSet presAssocID="{514684A6-7963-4556-9210-AD8278CC7373}" presName="comp" presStyleCnt="0"/>
      <dgm:spPr/>
      <dgm:t>
        <a:bodyPr/>
        <a:lstStyle/>
        <a:p>
          <a:endParaRPr lang="en-US"/>
        </a:p>
      </dgm:t>
    </dgm:pt>
    <dgm:pt modelId="{794DD8AD-78D8-4A09-8336-9A7BE19D3106}" type="pres">
      <dgm:prSet presAssocID="{514684A6-7963-4556-9210-AD8278CC7373}" presName="box" presStyleLbl="node1" presStyleIdx="1" presStyleCnt="3"/>
      <dgm:spPr/>
      <dgm:t>
        <a:bodyPr/>
        <a:lstStyle/>
        <a:p>
          <a:endParaRPr lang="en-US"/>
        </a:p>
      </dgm:t>
    </dgm:pt>
    <dgm:pt modelId="{A71EA75E-A50B-490D-92AE-9BEDAA133BE3}" type="pres">
      <dgm:prSet presAssocID="{514684A6-7963-4556-9210-AD8278CC73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E50E08-2ACF-4C0B-814E-F6B31DA71CFB}" type="pres">
      <dgm:prSet presAssocID="{514684A6-7963-4556-9210-AD8278CC737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A5E1F-F8E0-4EB3-B6B3-F35E04E37BB2}" type="pres">
      <dgm:prSet presAssocID="{C8C175B0-20DE-47EC-8F71-0582B9B47C0C}" presName="spacer" presStyleCnt="0"/>
      <dgm:spPr/>
      <dgm:t>
        <a:bodyPr/>
        <a:lstStyle/>
        <a:p>
          <a:endParaRPr lang="en-US"/>
        </a:p>
      </dgm:t>
    </dgm:pt>
    <dgm:pt modelId="{D7CA44D6-25A1-40DE-9C2E-67C6F7044170}" type="pres">
      <dgm:prSet presAssocID="{5627D5F6-E50A-48C6-BE59-D1C9E570A5E8}" presName="comp" presStyleCnt="0"/>
      <dgm:spPr/>
      <dgm:t>
        <a:bodyPr/>
        <a:lstStyle/>
        <a:p>
          <a:endParaRPr lang="en-US"/>
        </a:p>
      </dgm:t>
    </dgm:pt>
    <dgm:pt modelId="{AC9691D1-7149-485D-8133-B473753614E1}" type="pres">
      <dgm:prSet presAssocID="{5627D5F6-E50A-48C6-BE59-D1C9E570A5E8}" presName="box" presStyleLbl="node1" presStyleIdx="2" presStyleCnt="3"/>
      <dgm:spPr/>
      <dgm:t>
        <a:bodyPr/>
        <a:lstStyle/>
        <a:p>
          <a:endParaRPr lang="en-US"/>
        </a:p>
      </dgm:t>
    </dgm:pt>
    <dgm:pt modelId="{669054E0-8F14-44FF-A651-31F152CA0458}" type="pres">
      <dgm:prSet presAssocID="{5627D5F6-E50A-48C6-BE59-D1C9E570A5E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82E11E-73B9-4371-BDBE-2F1EB63A561E}" type="pres">
      <dgm:prSet presAssocID="{5627D5F6-E50A-48C6-BE59-D1C9E570A5E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562D6-DC2A-4539-9678-5540A09BC58F}" type="presOf" srcId="{29AF8BB3-C5F5-4D8C-8E74-09C03CCB269E}" destId="{AC9691D1-7149-485D-8133-B473753614E1}" srcOrd="0" destOrd="1" presId="urn:microsoft.com/office/officeart/2005/8/layout/vList4#1"/>
    <dgm:cxn modelId="{3BC8BC6C-BC24-4779-B052-5FD831005409}" srcId="{19535803-259E-4C1D-9816-0B6518F346B8}" destId="{13048442-0C55-4923-9A0E-3214AAA394A3}" srcOrd="0" destOrd="0" parTransId="{DDFA0A5E-B5FE-4E2A-B382-1C77309772E7}" sibTransId="{651C9E90-00CC-41E2-9374-EE92EC70DEBC}"/>
    <dgm:cxn modelId="{89662832-8955-4F76-8A4F-2B7DDED10EA0}" type="presOf" srcId="{780A5B3C-5E0A-448A-A52D-34288284B821}" destId="{794DD8AD-78D8-4A09-8336-9A7BE19D3106}" srcOrd="0" destOrd="2" presId="urn:microsoft.com/office/officeart/2005/8/layout/vList4#1"/>
    <dgm:cxn modelId="{47EA60E1-80F6-4FE4-8213-48EA3D74CD42}" type="presOf" srcId="{3BE50A1B-09E3-40C5-A1FA-3AF54D501D46}" destId="{794DD8AD-78D8-4A09-8336-9A7BE19D3106}" srcOrd="0" destOrd="3" presId="urn:microsoft.com/office/officeart/2005/8/layout/vList4#1"/>
    <dgm:cxn modelId="{74DEB375-6B5D-467D-B347-2A192E20CD0C}" srcId="{514684A6-7963-4556-9210-AD8278CC7373}" destId="{9E200AA3-85AA-40EF-8AC2-F09348FD0D84}" srcOrd="0" destOrd="0" parTransId="{D7047018-45A6-45C2-A2F9-1D3F027D34DC}" sibTransId="{CF71203A-CC46-4E0D-8AAA-5A401AE245C3}"/>
    <dgm:cxn modelId="{BD13634E-FFF9-47BC-85A2-A3E3230CEF10}" srcId="{19535803-259E-4C1D-9816-0B6518F346B8}" destId="{514684A6-7963-4556-9210-AD8278CC7373}" srcOrd="1" destOrd="0" parTransId="{E63B9D61-98B6-4726-9ED8-7A023309860E}" sibTransId="{C8C175B0-20DE-47EC-8F71-0582B9B47C0C}"/>
    <dgm:cxn modelId="{558410B8-6CC9-42D0-B89E-01DC0E9AEF94}" type="presOf" srcId="{5627D5F6-E50A-48C6-BE59-D1C9E570A5E8}" destId="{AC9691D1-7149-485D-8133-B473753614E1}" srcOrd="0" destOrd="0" presId="urn:microsoft.com/office/officeart/2005/8/layout/vList4#1"/>
    <dgm:cxn modelId="{D914FEAA-87E3-4A6F-AFE1-883098BA8ED8}" type="presOf" srcId="{5627D5F6-E50A-48C6-BE59-D1C9E570A5E8}" destId="{1082E11E-73B9-4371-BDBE-2F1EB63A561E}" srcOrd="1" destOrd="0" presId="urn:microsoft.com/office/officeart/2005/8/layout/vList4#1"/>
    <dgm:cxn modelId="{026B6F47-0BEA-4E6B-913C-42DB6B019319}" type="presOf" srcId="{514684A6-7963-4556-9210-AD8278CC7373}" destId="{794DD8AD-78D8-4A09-8336-9A7BE19D3106}" srcOrd="0" destOrd="0" presId="urn:microsoft.com/office/officeart/2005/8/layout/vList4#1"/>
    <dgm:cxn modelId="{FCB236EA-0D63-4E38-B3F6-EB180D23D2CE}" srcId="{514684A6-7963-4556-9210-AD8278CC7373}" destId="{780A5B3C-5E0A-448A-A52D-34288284B821}" srcOrd="1" destOrd="0" parTransId="{FC93A100-1091-4454-83A9-05860AE2FF6A}" sibTransId="{C47BC29A-4F66-48F9-AF58-D9D741A52732}"/>
    <dgm:cxn modelId="{3C1D42E2-4D37-432F-8C08-1C5248F4A3DB}" type="presOf" srcId="{833A637B-AAE5-4152-A74B-AEF0E8DF782D}" destId="{3D3A688A-5849-4146-BA2C-E6E1511D0F93}" srcOrd="0" destOrd="1" presId="urn:microsoft.com/office/officeart/2005/8/layout/vList4#1"/>
    <dgm:cxn modelId="{6FB4D50A-1D16-4D55-AF4C-F6EAAFB1D84E}" srcId="{19535803-259E-4C1D-9816-0B6518F346B8}" destId="{5627D5F6-E50A-48C6-BE59-D1C9E570A5E8}" srcOrd="2" destOrd="0" parTransId="{1F2F384D-AC3C-456D-9C61-539F4BA87854}" sibTransId="{7893D86C-B5C2-4ABC-868B-8427E5E1BE34}"/>
    <dgm:cxn modelId="{6DEFA5F0-48B0-4E8B-851E-9D7CFAC0FB8F}" type="presOf" srcId="{4199B788-2DDE-490E-90CD-D78737B508B9}" destId="{1082E11E-73B9-4371-BDBE-2F1EB63A561E}" srcOrd="1" destOrd="2" presId="urn:microsoft.com/office/officeart/2005/8/layout/vList4#1"/>
    <dgm:cxn modelId="{A3C8BC92-8389-45A9-B045-FDDDFE9DD7A4}" type="presOf" srcId="{780A5B3C-5E0A-448A-A52D-34288284B821}" destId="{DAE50E08-2ACF-4C0B-814E-F6B31DA71CFB}" srcOrd="1" destOrd="2" presId="urn:microsoft.com/office/officeart/2005/8/layout/vList4#1"/>
    <dgm:cxn modelId="{9FE8529A-7D72-40EF-BC78-6A088F181F91}" type="presOf" srcId="{13048442-0C55-4923-9A0E-3214AAA394A3}" destId="{FD4C45AF-5B10-4F4B-9EBB-D5BCA6626AF2}" srcOrd="1" destOrd="0" presId="urn:microsoft.com/office/officeart/2005/8/layout/vList4#1"/>
    <dgm:cxn modelId="{CA3BC2FB-5859-44A1-BC24-14CF0EB96C7C}" type="presOf" srcId="{3BE50A1B-09E3-40C5-A1FA-3AF54D501D46}" destId="{DAE50E08-2ACF-4C0B-814E-F6B31DA71CFB}" srcOrd="1" destOrd="3" presId="urn:microsoft.com/office/officeart/2005/8/layout/vList4#1"/>
    <dgm:cxn modelId="{04DEB678-908C-493D-8B23-0EAA3EF2F412}" srcId="{5627D5F6-E50A-48C6-BE59-D1C9E570A5E8}" destId="{29AF8BB3-C5F5-4D8C-8E74-09C03CCB269E}" srcOrd="0" destOrd="0" parTransId="{77A599F5-1325-44CD-9F06-B8A10064AF2B}" sibTransId="{AA83BA54-2A70-4A0F-9394-01113F7DDD3F}"/>
    <dgm:cxn modelId="{E966700C-EC5A-47BF-9C3A-801550D110CB}" srcId="{13048442-0C55-4923-9A0E-3214AAA394A3}" destId="{AB85C33B-58FF-4557-B7BC-FF06373C5DA1}" srcOrd="1" destOrd="0" parTransId="{7BF8FB41-BBB6-4B4D-8735-78318D44E206}" sibTransId="{2065A76B-4A54-45FD-A833-E56658A87621}"/>
    <dgm:cxn modelId="{CFFB7F49-3352-4B23-BACD-91142E1D0121}" srcId="{514684A6-7963-4556-9210-AD8278CC7373}" destId="{3BE50A1B-09E3-40C5-A1FA-3AF54D501D46}" srcOrd="2" destOrd="0" parTransId="{0C5C802B-63FC-4895-8E69-A8B1B2DF0D19}" sibTransId="{0E0D3C53-2D65-46CC-A0E3-31ABC69AFB9C}"/>
    <dgm:cxn modelId="{AEB851BE-7C58-4E9E-8435-BBE4F1FC8A55}" srcId="{5627D5F6-E50A-48C6-BE59-D1C9E570A5E8}" destId="{4199B788-2DDE-490E-90CD-D78737B508B9}" srcOrd="1" destOrd="0" parTransId="{42C54A47-9FBD-434D-BCAD-36853E1966B8}" sibTransId="{6AEE7224-36FF-4938-88E4-7FAC1F0CAC5A}"/>
    <dgm:cxn modelId="{407F1ECA-B6EE-4484-878B-190FB18CEF2A}" type="presOf" srcId="{9E200AA3-85AA-40EF-8AC2-F09348FD0D84}" destId="{794DD8AD-78D8-4A09-8336-9A7BE19D3106}" srcOrd="0" destOrd="1" presId="urn:microsoft.com/office/officeart/2005/8/layout/vList4#1"/>
    <dgm:cxn modelId="{FC30BDED-DCDD-46AD-90DA-4058110295CF}" type="presOf" srcId="{AB85C33B-58FF-4557-B7BC-FF06373C5DA1}" destId="{3D3A688A-5849-4146-BA2C-E6E1511D0F93}" srcOrd="0" destOrd="2" presId="urn:microsoft.com/office/officeart/2005/8/layout/vList4#1"/>
    <dgm:cxn modelId="{CE7BA55C-0A1A-46B4-AB00-1D28F3F69673}" type="presOf" srcId="{9E200AA3-85AA-40EF-8AC2-F09348FD0D84}" destId="{DAE50E08-2ACF-4C0B-814E-F6B31DA71CFB}" srcOrd="1" destOrd="1" presId="urn:microsoft.com/office/officeart/2005/8/layout/vList4#1"/>
    <dgm:cxn modelId="{64BF7E78-4688-44A2-89E6-C7F3146E45CA}" type="presOf" srcId="{13048442-0C55-4923-9A0E-3214AAA394A3}" destId="{3D3A688A-5849-4146-BA2C-E6E1511D0F93}" srcOrd="0" destOrd="0" presId="urn:microsoft.com/office/officeart/2005/8/layout/vList4#1"/>
    <dgm:cxn modelId="{F395BBC0-0946-4422-9812-929812480366}" type="presOf" srcId="{4199B788-2DDE-490E-90CD-D78737B508B9}" destId="{AC9691D1-7149-485D-8133-B473753614E1}" srcOrd="0" destOrd="2" presId="urn:microsoft.com/office/officeart/2005/8/layout/vList4#1"/>
    <dgm:cxn modelId="{6888B13E-9ADA-451C-A37A-62885258B09F}" type="presOf" srcId="{29AF8BB3-C5F5-4D8C-8E74-09C03CCB269E}" destId="{1082E11E-73B9-4371-BDBE-2F1EB63A561E}" srcOrd="1" destOrd="1" presId="urn:microsoft.com/office/officeart/2005/8/layout/vList4#1"/>
    <dgm:cxn modelId="{393DA9A3-D6D3-4471-9CCE-48FB775EE369}" type="presOf" srcId="{833A637B-AAE5-4152-A74B-AEF0E8DF782D}" destId="{FD4C45AF-5B10-4F4B-9EBB-D5BCA6626AF2}" srcOrd="1" destOrd="1" presId="urn:microsoft.com/office/officeart/2005/8/layout/vList4#1"/>
    <dgm:cxn modelId="{E042DE74-B5B5-40C6-A286-B6A95BD607F7}" srcId="{13048442-0C55-4923-9A0E-3214AAA394A3}" destId="{833A637B-AAE5-4152-A74B-AEF0E8DF782D}" srcOrd="0" destOrd="0" parTransId="{B7F3A4DD-CB32-4E11-BE44-34F03F9C89F3}" sibTransId="{A16ABD85-A35F-4432-B2B3-85D84CC50D15}"/>
    <dgm:cxn modelId="{55D849DB-FF4D-4683-8052-8171EBC705D5}" type="presOf" srcId="{AB85C33B-58FF-4557-B7BC-FF06373C5DA1}" destId="{FD4C45AF-5B10-4F4B-9EBB-D5BCA6626AF2}" srcOrd="1" destOrd="2" presId="urn:microsoft.com/office/officeart/2005/8/layout/vList4#1"/>
    <dgm:cxn modelId="{1FD01008-2542-47FD-8F5B-F9D7D17AA31D}" type="presOf" srcId="{514684A6-7963-4556-9210-AD8278CC7373}" destId="{DAE50E08-2ACF-4C0B-814E-F6B31DA71CFB}" srcOrd="1" destOrd="0" presId="urn:microsoft.com/office/officeart/2005/8/layout/vList4#1"/>
    <dgm:cxn modelId="{085145E1-B145-4C13-98F3-C533B3E7B907}" type="presOf" srcId="{19535803-259E-4C1D-9816-0B6518F346B8}" destId="{5B8F2633-E7BE-4C49-8E50-FD1998759078}" srcOrd="0" destOrd="0" presId="urn:microsoft.com/office/officeart/2005/8/layout/vList4#1"/>
    <dgm:cxn modelId="{AB4E5EC3-C578-4E76-AFAE-EAE9272D9BD9}" type="presParOf" srcId="{5B8F2633-E7BE-4C49-8E50-FD1998759078}" destId="{D223755A-BF9C-4AF0-8FB4-CFAA2AE9E93F}" srcOrd="0" destOrd="0" presId="urn:microsoft.com/office/officeart/2005/8/layout/vList4#1"/>
    <dgm:cxn modelId="{CD12D7D7-C7B4-4A7D-8D91-ED4DEC1BC2FF}" type="presParOf" srcId="{D223755A-BF9C-4AF0-8FB4-CFAA2AE9E93F}" destId="{3D3A688A-5849-4146-BA2C-E6E1511D0F93}" srcOrd="0" destOrd="0" presId="urn:microsoft.com/office/officeart/2005/8/layout/vList4#1"/>
    <dgm:cxn modelId="{190C4FA1-4E9D-4919-B5F9-180BC6C71204}" type="presParOf" srcId="{D223755A-BF9C-4AF0-8FB4-CFAA2AE9E93F}" destId="{9646D95A-2D13-4C5C-8401-9783103E3BB0}" srcOrd="1" destOrd="0" presId="urn:microsoft.com/office/officeart/2005/8/layout/vList4#1"/>
    <dgm:cxn modelId="{54EB7EB4-9C44-482F-ACB2-BA72322D1D47}" type="presParOf" srcId="{D223755A-BF9C-4AF0-8FB4-CFAA2AE9E93F}" destId="{FD4C45AF-5B10-4F4B-9EBB-D5BCA6626AF2}" srcOrd="2" destOrd="0" presId="urn:microsoft.com/office/officeart/2005/8/layout/vList4#1"/>
    <dgm:cxn modelId="{33E38050-8E34-42A7-9980-D5701595230D}" type="presParOf" srcId="{5B8F2633-E7BE-4C49-8E50-FD1998759078}" destId="{01191CC2-62AC-407D-871E-DD588B0FF243}" srcOrd="1" destOrd="0" presId="urn:microsoft.com/office/officeart/2005/8/layout/vList4#1"/>
    <dgm:cxn modelId="{397EA5ED-A8FD-4CE8-9280-0BD1FF8963B1}" type="presParOf" srcId="{5B8F2633-E7BE-4C49-8E50-FD1998759078}" destId="{3585B34E-45B2-4973-96EC-9B34972FF234}" srcOrd="2" destOrd="0" presId="urn:microsoft.com/office/officeart/2005/8/layout/vList4#1"/>
    <dgm:cxn modelId="{8455D448-BD4F-457D-96D1-578176D46D74}" type="presParOf" srcId="{3585B34E-45B2-4973-96EC-9B34972FF234}" destId="{794DD8AD-78D8-4A09-8336-9A7BE19D3106}" srcOrd="0" destOrd="0" presId="urn:microsoft.com/office/officeart/2005/8/layout/vList4#1"/>
    <dgm:cxn modelId="{6FF1DA94-DF61-499F-AE8A-0A6E7E550390}" type="presParOf" srcId="{3585B34E-45B2-4973-96EC-9B34972FF234}" destId="{A71EA75E-A50B-490D-92AE-9BEDAA133BE3}" srcOrd="1" destOrd="0" presId="urn:microsoft.com/office/officeart/2005/8/layout/vList4#1"/>
    <dgm:cxn modelId="{DAF07566-9743-430C-BF19-129483F08D0D}" type="presParOf" srcId="{3585B34E-45B2-4973-96EC-9B34972FF234}" destId="{DAE50E08-2ACF-4C0B-814E-F6B31DA71CFB}" srcOrd="2" destOrd="0" presId="urn:microsoft.com/office/officeart/2005/8/layout/vList4#1"/>
    <dgm:cxn modelId="{2C017012-DC99-4D7E-A5E1-D307E2C2544B}" type="presParOf" srcId="{5B8F2633-E7BE-4C49-8E50-FD1998759078}" destId="{7B5A5E1F-F8E0-4EB3-B6B3-F35E04E37BB2}" srcOrd="3" destOrd="0" presId="urn:microsoft.com/office/officeart/2005/8/layout/vList4#1"/>
    <dgm:cxn modelId="{A857B7AC-8CF1-4AC3-914B-DDA104011030}" type="presParOf" srcId="{5B8F2633-E7BE-4C49-8E50-FD1998759078}" destId="{D7CA44D6-25A1-40DE-9C2E-67C6F7044170}" srcOrd="4" destOrd="0" presId="urn:microsoft.com/office/officeart/2005/8/layout/vList4#1"/>
    <dgm:cxn modelId="{D70D7E60-5857-4198-9CEA-898F376DF75B}" type="presParOf" srcId="{D7CA44D6-25A1-40DE-9C2E-67C6F7044170}" destId="{AC9691D1-7149-485D-8133-B473753614E1}" srcOrd="0" destOrd="0" presId="urn:microsoft.com/office/officeart/2005/8/layout/vList4#1"/>
    <dgm:cxn modelId="{CB6D2AB8-9665-4417-A301-8185D06A0595}" type="presParOf" srcId="{D7CA44D6-25A1-40DE-9C2E-67C6F7044170}" destId="{669054E0-8F14-44FF-A651-31F152CA0458}" srcOrd="1" destOrd="0" presId="urn:microsoft.com/office/officeart/2005/8/layout/vList4#1"/>
    <dgm:cxn modelId="{9A55FE96-1E37-487A-B771-3EB7292F6946}" type="presParOf" srcId="{D7CA44D6-25A1-40DE-9C2E-67C6F7044170}" destId="{1082E11E-73B9-4371-BDBE-2F1EB63A561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4ED2A-8139-4EB6-84F2-7EFE9CE06891}" type="doc">
      <dgm:prSet loTypeId="urn:microsoft.com/office/officeart/2005/8/layout/cycle1" loCatId="cycle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2C42C3E-BF4A-4ADE-A5A2-725D7E905652}">
      <dgm:prSet phldrT="[Text]"/>
      <dgm:spPr/>
      <dgm:t>
        <a:bodyPr/>
        <a:lstStyle/>
        <a:p>
          <a:r>
            <a:rPr lang="en-US" dirty="0" smtClean="0"/>
            <a:t>Method of Distribution</a:t>
          </a:r>
          <a:endParaRPr lang="en-US" dirty="0"/>
        </a:p>
      </dgm:t>
    </dgm:pt>
    <dgm:pt modelId="{F6124BCB-244B-4252-9E33-004C21E65F98}" type="parTrans" cxnId="{AF1C8433-DCCA-4290-AEDC-B7A6FF3F182B}">
      <dgm:prSet/>
      <dgm:spPr/>
      <dgm:t>
        <a:bodyPr/>
        <a:lstStyle/>
        <a:p>
          <a:endParaRPr lang="en-US"/>
        </a:p>
      </dgm:t>
    </dgm:pt>
    <dgm:pt modelId="{FEA905BA-6D89-4049-BE27-311C01145376}" type="sibTrans" cxnId="{AF1C8433-DCCA-4290-AEDC-B7A6FF3F182B}">
      <dgm:prSet/>
      <dgm:spPr/>
      <dgm:t>
        <a:bodyPr/>
        <a:lstStyle/>
        <a:p>
          <a:endParaRPr lang="en-US"/>
        </a:p>
      </dgm:t>
    </dgm:pt>
    <dgm:pt modelId="{D5ABF550-6455-4A08-9E72-DE107E4256E5}">
      <dgm:prSet phldrT="[Text]"/>
      <dgm:spPr/>
      <dgm:t>
        <a:bodyPr/>
        <a:lstStyle/>
        <a:p>
          <a:r>
            <a:rPr lang="en-US" dirty="0" smtClean="0"/>
            <a:t>Systems Developed</a:t>
          </a:r>
          <a:endParaRPr lang="en-US" dirty="0"/>
        </a:p>
      </dgm:t>
    </dgm:pt>
    <dgm:pt modelId="{6585A81D-7878-4001-90B1-8566D9A0BDBA}" type="parTrans" cxnId="{C209643D-D1E7-446D-ADC4-E3908A079853}">
      <dgm:prSet/>
      <dgm:spPr/>
      <dgm:t>
        <a:bodyPr/>
        <a:lstStyle/>
        <a:p>
          <a:endParaRPr lang="en-US"/>
        </a:p>
      </dgm:t>
    </dgm:pt>
    <dgm:pt modelId="{7025D953-8B1E-430F-8AE9-0C2C102E665C}" type="sibTrans" cxnId="{C209643D-D1E7-446D-ADC4-E3908A079853}">
      <dgm:prSet/>
      <dgm:spPr/>
      <dgm:t>
        <a:bodyPr/>
        <a:lstStyle/>
        <a:p>
          <a:endParaRPr lang="en-US"/>
        </a:p>
      </dgm:t>
    </dgm:pt>
    <dgm:pt modelId="{7BEB6726-6487-4640-9DCC-D816F08D27F4}">
      <dgm:prSet phldrT="[Text]"/>
      <dgm:spPr/>
      <dgm:t>
        <a:bodyPr/>
        <a:lstStyle/>
        <a:p>
          <a:r>
            <a:rPr lang="en-US" dirty="0" smtClean="0"/>
            <a:t>Invitation</a:t>
          </a:r>
          <a:endParaRPr lang="en-US" dirty="0"/>
        </a:p>
      </dgm:t>
    </dgm:pt>
    <dgm:pt modelId="{DD0B039A-7B53-4B47-94B6-9FF1AF311D8B}" type="parTrans" cxnId="{D8F0624D-8DD4-4B4E-8411-EE0D82C15246}">
      <dgm:prSet/>
      <dgm:spPr/>
      <dgm:t>
        <a:bodyPr/>
        <a:lstStyle/>
        <a:p>
          <a:endParaRPr lang="en-US"/>
        </a:p>
      </dgm:t>
    </dgm:pt>
    <dgm:pt modelId="{8791499D-3CE9-4287-BC8B-6FB9B610D3AA}" type="sibTrans" cxnId="{D8F0624D-8DD4-4B4E-8411-EE0D82C15246}">
      <dgm:prSet/>
      <dgm:spPr/>
      <dgm:t>
        <a:bodyPr/>
        <a:lstStyle/>
        <a:p>
          <a:endParaRPr lang="en-US"/>
        </a:p>
      </dgm:t>
    </dgm:pt>
    <dgm:pt modelId="{EE33B78E-FCAD-4781-AD97-3BB79549269F}">
      <dgm:prSet phldrT="[Text]"/>
      <dgm:spPr/>
      <dgm:t>
        <a:bodyPr/>
        <a:lstStyle/>
        <a:p>
          <a:r>
            <a:rPr lang="en-US" dirty="0" smtClean="0"/>
            <a:t>Window Opens</a:t>
          </a:r>
          <a:endParaRPr lang="en-US" dirty="0"/>
        </a:p>
      </dgm:t>
    </dgm:pt>
    <dgm:pt modelId="{552490D0-7551-4878-9FD4-519A3DA86B77}" type="parTrans" cxnId="{973FFA1C-B73F-402E-B442-64C495C67AEE}">
      <dgm:prSet/>
      <dgm:spPr/>
      <dgm:t>
        <a:bodyPr/>
        <a:lstStyle/>
        <a:p>
          <a:endParaRPr lang="en-US"/>
        </a:p>
      </dgm:t>
    </dgm:pt>
    <dgm:pt modelId="{BBDD1F32-7E14-4E2C-936E-88F80E1FF86F}" type="sibTrans" cxnId="{973FFA1C-B73F-402E-B442-64C495C67AEE}">
      <dgm:prSet/>
      <dgm:spPr/>
      <dgm:t>
        <a:bodyPr/>
        <a:lstStyle/>
        <a:p>
          <a:endParaRPr lang="en-US"/>
        </a:p>
      </dgm:t>
    </dgm:pt>
    <dgm:pt modelId="{9E8FF1EF-50B5-40FA-8D85-75DC909B58EB}">
      <dgm:prSet phldrT="[Text]"/>
      <dgm:spPr/>
      <dgm:t>
        <a:bodyPr/>
        <a:lstStyle/>
        <a:p>
          <a:r>
            <a:rPr lang="en-US" dirty="0" smtClean="0"/>
            <a:t>Finance / Budget Available</a:t>
          </a:r>
          <a:endParaRPr lang="en-US" dirty="0"/>
        </a:p>
      </dgm:t>
    </dgm:pt>
    <dgm:pt modelId="{E452D9CC-DA0A-49E9-B088-1F13BF700230}" type="parTrans" cxnId="{3249CE16-8251-446D-AED2-6B2569CD08F1}">
      <dgm:prSet/>
      <dgm:spPr/>
      <dgm:t>
        <a:bodyPr/>
        <a:lstStyle/>
        <a:p>
          <a:endParaRPr lang="en-US"/>
        </a:p>
      </dgm:t>
    </dgm:pt>
    <dgm:pt modelId="{D278810A-A9EE-4795-A94D-D4236E2D396B}" type="sibTrans" cxnId="{3249CE16-8251-446D-AED2-6B2569CD08F1}">
      <dgm:prSet/>
      <dgm:spPr/>
      <dgm:t>
        <a:bodyPr/>
        <a:lstStyle/>
        <a:p>
          <a:endParaRPr lang="en-US"/>
        </a:p>
      </dgm:t>
    </dgm:pt>
    <dgm:pt modelId="{69FF6168-07A0-4F3E-9305-20ADE1285CF7}" type="pres">
      <dgm:prSet presAssocID="{ABE4ED2A-8139-4EB6-84F2-7EFE9CE06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6479B-84F8-4478-A659-4A6906D08720}" type="pres">
      <dgm:prSet presAssocID="{32C42C3E-BF4A-4ADE-A5A2-725D7E905652}" presName="dummy" presStyleCnt="0"/>
      <dgm:spPr/>
    </dgm:pt>
    <dgm:pt modelId="{86739174-5631-4A70-9EB1-9B5668A4F93D}" type="pres">
      <dgm:prSet presAssocID="{32C42C3E-BF4A-4ADE-A5A2-725D7E90565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3B003-8D7B-412D-A7C1-C24EEF3EF2A7}" type="pres">
      <dgm:prSet presAssocID="{FEA905BA-6D89-4049-BE27-311C01145376}" presName="sibTrans" presStyleLbl="node1" presStyleIdx="0" presStyleCnt="5"/>
      <dgm:spPr/>
      <dgm:t>
        <a:bodyPr/>
        <a:lstStyle/>
        <a:p>
          <a:endParaRPr lang="en-US"/>
        </a:p>
      </dgm:t>
    </dgm:pt>
    <dgm:pt modelId="{CD10C7BB-DC21-4B49-B8B6-1AC08BEAF889}" type="pres">
      <dgm:prSet presAssocID="{D5ABF550-6455-4A08-9E72-DE107E4256E5}" presName="dummy" presStyleCnt="0"/>
      <dgm:spPr/>
    </dgm:pt>
    <dgm:pt modelId="{CFE5D493-4771-4A46-B19A-0A5E16C5E73F}" type="pres">
      <dgm:prSet presAssocID="{D5ABF550-6455-4A08-9E72-DE107E4256E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D57C4-7282-4BBC-AB97-42F3E49EE0C1}" type="pres">
      <dgm:prSet presAssocID="{7025D953-8B1E-430F-8AE9-0C2C102E665C}" presName="sibTrans" presStyleLbl="node1" presStyleIdx="1" presStyleCnt="5"/>
      <dgm:spPr/>
      <dgm:t>
        <a:bodyPr/>
        <a:lstStyle/>
        <a:p>
          <a:endParaRPr lang="en-US"/>
        </a:p>
      </dgm:t>
    </dgm:pt>
    <dgm:pt modelId="{B81683D9-F56D-4CB4-90CF-CBB6539AB150}" type="pres">
      <dgm:prSet presAssocID="{7BEB6726-6487-4640-9DCC-D816F08D27F4}" presName="dummy" presStyleCnt="0"/>
      <dgm:spPr/>
    </dgm:pt>
    <dgm:pt modelId="{1B330494-81AB-4BCA-BFB1-5C845F4898A6}" type="pres">
      <dgm:prSet presAssocID="{7BEB6726-6487-4640-9DCC-D816F08D27F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4F99A-B70B-4C63-ACC0-A4D4015EF409}" type="pres">
      <dgm:prSet presAssocID="{8791499D-3CE9-4287-BC8B-6FB9B610D3AA}" presName="sibTrans" presStyleLbl="node1" presStyleIdx="2" presStyleCnt="5"/>
      <dgm:spPr/>
      <dgm:t>
        <a:bodyPr/>
        <a:lstStyle/>
        <a:p>
          <a:endParaRPr lang="en-US"/>
        </a:p>
      </dgm:t>
    </dgm:pt>
    <dgm:pt modelId="{CC8DED1C-B060-4581-9A5C-0FB4CD29D419}" type="pres">
      <dgm:prSet presAssocID="{EE33B78E-FCAD-4781-AD97-3BB79549269F}" presName="dummy" presStyleCnt="0"/>
      <dgm:spPr/>
    </dgm:pt>
    <dgm:pt modelId="{67EEA57C-516C-4BA9-82ED-FA623B1A2DB2}" type="pres">
      <dgm:prSet presAssocID="{EE33B78E-FCAD-4781-AD97-3BB79549269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1A965-3224-4AFC-A9DE-EEB33218EDE9}" type="pres">
      <dgm:prSet presAssocID="{BBDD1F32-7E14-4E2C-936E-88F80E1FF86F}" presName="sibTrans" presStyleLbl="node1" presStyleIdx="3" presStyleCnt="5"/>
      <dgm:spPr/>
      <dgm:t>
        <a:bodyPr/>
        <a:lstStyle/>
        <a:p>
          <a:endParaRPr lang="en-US"/>
        </a:p>
      </dgm:t>
    </dgm:pt>
    <dgm:pt modelId="{37E6D577-A3AF-4EB3-8BA8-CB5954CA8444}" type="pres">
      <dgm:prSet presAssocID="{9E8FF1EF-50B5-40FA-8D85-75DC909B58EB}" presName="dummy" presStyleCnt="0"/>
      <dgm:spPr/>
    </dgm:pt>
    <dgm:pt modelId="{3D9E352E-2E90-4678-AFF1-F9FBF4D159E1}" type="pres">
      <dgm:prSet presAssocID="{9E8FF1EF-50B5-40FA-8D85-75DC909B58E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FE42D-0AC8-4CBA-8448-4E446CC1EFAA}" type="pres">
      <dgm:prSet presAssocID="{D278810A-A9EE-4795-A94D-D4236E2D39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AF1C8433-DCCA-4290-AEDC-B7A6FF3F182B}" srcId="{ABE4ED2A-8139-4EB6-84F2-7EFE9CE06891}" destId="{32C42C3E-BF4A-4ADE-A5A2-725D7E905652}" srcOrd="0" destOrd="0" parTransId="{F6124BCB-244B-4252-9E33-004C21E65F98}" sibTransId="{FEA905BA-6D89-4049-BE27-311C01145376}"/>
    <dgm:cxn modelId="{CB9BD4E8-E50B-473C-85C7-BFDFD0CF4EE4}" type="presOf" srcId="{EE33B78E-FCAD-4781-AD97-3BB79549269F}" destId="{67EEA57C-516C-4BA9-82ED-FA623B1A2DB2}" srcOrd="0" destOrd="0" presId="urn:microsoft.com/office/officeart/2005/8/layout/cycle1"/>
    <dgm:cxn modelId="{0AAFE741-445A-4481-84C9-4BCD5608B814}" type="presOf" srcId="{7BEB6726-6487-4640-9DCC-D816F08D27F4}" destId="{1B330494-81AB-4BCA-BFB1-5C845F4898A6}" srcOrd="0" destOrd="0" presId="urn:microsoft.com/office/officeart/2005/8/layout/cycle1"/>
    <dgm:cxn modelId="{505A4AB5-79D9-4732-9876-18B79C654F6B}" type="presOf" srcId="{ABE4ED2A-8139-4EB6-84F2-7EFE9CE06891}" destId="{69FF6168-07A0-4F3E-9305-20ADE1285CF7}" srcOrd="0" destOrd="0" presId="urn:microsoft.com/office/officeart/2005/8/layout/cycle1"/>
    <dgm:cxn modelId="{930E0CD1-0D3D-4965-A364-3B2A11AC7BBF}" type="presOf" srcId="{9E8FF1EF-50B5-40FA-8D85-75DC909B58EB}" destId="{3D9E352E-2E90-4678-AFF1-F9FBF4D159E1}" srcOrd="0" destOrd="0" presId="urn:microsoft.com/office/officeart/2005/8/layout/cycle1"/>
    <dgm:cxn modelId="{D8F0624D-8DD4-4B4E-8411-EE0D82C15246}" srcId="{ABE4ED2A-8139-4EB6-84F2-7EFE9CE06891}" destId="{7BEB6726-6487-4640-9DCC-D816F08D27F4}" srcOrd="2" destOrd="0" parTransId="{DD0B039A-7B53-4B47-94B6-9FF1AF311D8B}" sibTransId="{8791499D-3CE9-4287-BC8B-6FB9B610D3AA}"/>
    <dgm:cxn modelId="{3249CE16-8251-446D-AED2-6B2569CD08F1}" srcId="{ABE4ED2A-8139-4EB6-84F2-7EFE9CE06891}" destId="{9E8FF1EF-50B5-40FA-8D85-75DC909B58EB}" srcOrd="4" destOrd="0" parTransId="{E452D9CC-DA0A-49E9-B088-1F13BF700230}" sibTransId="{D278810A-A9EE-4795-A94D-D4236E2D396B}"/>
    <dgm:cxn modelId="{C209643D-D1E7-446D-ADC4-E3908A079853}" srcId="{ABE4ED2A-8139-4EB6-84F2-7EFE9CE06891}" destId="{D5ABF550-6455-4A08-9E72-DE107E4256E5}" srcOrd="1" destOrd="0" parTransId="{6585A81D-7878-4001-90B1-8566D9A0BDBA}" sibTransId="{7025D953-8B1E-430F-8AE9-0C2C102E665C}"/>
    <dgm:cxn modelId="{E9172AF5-3CD0-4DE7-AF88-FEB8F920B0F2}" type="presOf" srcId="{8791499D-3CE9-4287-BC8B-6FB9B610D3AA}" destId="{47C4F99A-B70B-4C63-ACC0-A4D4015EF409}" srcOrd="0" destOrd="0" presId="urn:microsoft.com/office/officeart/2005/8/layout/cycle1"/>
    <dgm:cxn modelId="{D8CD00F9-D7D3-4D42-9FEC-AAECF06DED77}" type="presOf" srcId="{FEA905BA-6D89-4049-BE27-311C01145376}" destId="{32E3B003-8D7B-412D-A7C1-C24EEF3EF2A7}" srcOrd="0" destOrd="0" presId="urn:microsoft.com/office/officeart/2005/8/layout/cycle1"/>
    <dgm:cxn modelId="{457892E1-1A09-4E91-8292-AFE6160BF303}" type="presOf" srcId="{D5ABF550-6455-4A08-9E72-DE107E4256E5}" destId="{CFE5D493-4771-4A46-B19A-0A5E16C5E73F}" srcOrd="0" destOrd="0" presId="urn:microsoft.com/office/officeart/2005/8/layout/cycle1"/>
    <dgm:cxn modelId="{973FFA1C-B73F-402E-B442-64C495C67AEE}" srcId="{ABE4ED2A-8139-4EB6-84F2-7EFE9CE06891}" destId="{EE33B78E-FCAD-4781-AD97-3BB79549269F}" srcOrd="3" destOrd="0" parTransId="{552490D0-7551-4878-9FD4-519A3DA86B77}" sibTransId="{BBDD1F32-7E14-4E2C-936E-88F80E1FF86F}"/>
    <dgm:cxn modelId="{CC3AE2FD-5349-4178-8A73-95E6FFAF8B45}" type="presOf" srcId="{D278810A-A9EE-4795-A94D-D4236E2D396B}" destId="{190FE42D-0AC8-4CBA-8448-4E446CC1EFAA}" srcOrd="0" destOrd="0" presId="urn:microsoft.com/office/officeart/2005/8/layout/cycle1"/>
    <dgm:cxn modelId="{FEA1E1F0-5157-4C18-9291-A486A05CD561}" type="presOf" srcId="{32C42C3E-BF4A-4ADE-A5A2-725D7E905652}" destId="{86739174-5631-4A70-9EB1-9B5668A4F93D}" srcOrd="0" destOrd="0" presId="urn:microsoft.com/office/officeart/2005/8/layout/cycle1"/>
    <dgm:cxn modelId="{D2B3CED4-B779-449F-AB37-E59941F01545}" type="presOf" srcId="{7025D953-8B1E-430F-8AE9-0C2C102E665C}" destId="{AACD57C4-7282-4BBC-AB97-42F3E49EE0C1}" srcOrd="0" destOrd="0" presId="urn:microsoft.com/office/officeart/2005/8/layout/cycle1"/>
    <dgm:cxn modelId="{499CE399-E3ED-46B2-AB8E-4B538E4CA9F2}" type="presOf" srcId="{BBDD1F32-7E14-4E2C-936E-88F80E1FF86F}" destId="{38C1A965-3224-4AFC-A9DE-EEB33218EDE9}" srcOrd="0" destOrd="0" presId="urn:microsoft.com/office/officeart/2005/8/layout/cycle1"/>
    <dgm:cxn modelId="{B99F17CA-1BA9-446A-9AC2-FC4FE4393E90}" type="presParOf" srcId="{69FF6168-07A0-4F3E-9305-20ADE1285CF7}" destId="{CF66479B-84F8-4478-A659-4A6906D08720}" srcOrd="0" destOrd="0" presId="urn:microsoft.com/office/officeart/2005/8/layout/cycle1"/>
    <dgm:cxn modelId="{6B793341-62B9-4AD2-B1D4-BFC2A3F2A4E9}" type="presParOf" srcId="{69FF6168-07A0-4F3E-9305-20ADE1285CF7}" destId="{86739174-5631-4A70-9EB1-9B5668A4F93D}" srcOrd="1" destOrd="0" presId="urn:microsoft.com/office/officeart/2005/8/layout/cycle1"/>
    <dgm:cxn modelId="{A89C606E-DE7A-48ED-87C6-1DFBA3808CB4}" type="presParOf" srcId="{69FF6168-07A0-4F3E-9305-20ADE1285CF7}" destId="{32E3B003-8D7B-412D-A7C1-C24EEF3EF2A7}" srcOrd="2" destOrd="0" presId="urn:microsoft.com/office/officeart/2005/8/layout/cycle1"/>
    <dgm:cxn modelId="{885209EB-C003-43B7-A162-6B1C6A59AF90}" type="presParOf" srcId="{69FF6168-07A0-4F3E-9305-20ADE1285CF7}" destId="{CD10C7BB-DC21-4B49-B8B6-1AC08BEAF889}" srcOrd="3" destOrd="0" presId="urn:microsoft.com/office/officeart/2005/8/layout/cycle1"/>
    <dgm:cxn modelId="{E3DB9765-580A-42D9-A8FC-F151CCD71DF1}" type="presParOf" srcId="{69FF6168-07A0-4F3E-9305-20ADE1285CF7}" destId="{CFE5D493-4771-4A46-B19A-0A5E16C5E73F}" srcOrd="4" destOrd="0" presId="urn:microsoft.com/office/officeart/2005/8/layout/cycle1"/>
    <dgm:cxn modelId="{6E9C4117-14CF-46EE-BD0E-096E2A08E8AA}" type="presParOf" srcId="{69FF6168-07A0-4F3E-9305-20ADE1285CF7}" destId="{AACD57C4-7282-4BBC-AB97-42F3E49EE0C1}" srcOrd="5" destOrd="0" presId="urn:microsoft.com/office/officeart/2005/8/layout/cycle1"/>
    <dgm:cxn modelId="{B5B70BE9-2E08-4A11-8AE3-3E25A4A61256}" type="presParOf" srcId="{69FF6168-07A0-4F3E-9305-20ADE1285CF7}" destId="{B81683D9-F56D-4CB4-90CF-CBB6539AB150}" srcOrd="6" destOrd="0" presId="urn:microsoft.com/office/officeart/2005/8/layout/cycle1"/>
    <dgm:cxn modelId="{CE925EEF-84B2-4E3B-9F52-F81FA10BB03F}" type="presParOf" srcId="{69FF6168-07A0-4F3E-9305-20ADE1285CF7}" destId="{1B330494-81AB-4BCA-BFB1-5C845F4898A6}" srcOrd="7" destOrd="0" presId="urn:microsoft.com/office/officeart/2005/8/layout/cycle1"/>
    <dgm:cxn modelId="{30D44FBC-4076-47A8-B44C-59A8F785DFE3}" type="presParOf" srcId="{69FF6168-07A0-4F3E-9305-20ADE1285CF7}" destId="{47C4F99A-B70B-4C63-ACC0-A4D4015EF409}" srcOrd="8" destOrd="0" presId="urn:microsoft.com/office/officeart/2005/8/layout/cycle1"/>
    <dgm:cxn modelId="{AD17D6D7-C882-465B-9EF4-B8CF9AC03E11}" type="presParOf" srcId="{69FF6168-07A0-4F3E-9305-20ADE1285CF7}" destId="{CC8DED1C-B060-4581-9A5C-0FB4CD29D419}" srcOrd="9" destOrd="0" presId="urn:microsoft.com/office/officeart/2005/8/layout/cycle1"/>
    <dgm:cxn modelId="{BF560B23-19F6-4EF1-A20D-CF23D4F171DC}" type="presParOf" srcId="{69FF6168-07A0-4F3E-9305-20ADE1285CF7}" destId="{67EEA57C-516C-4BA9-82ED-FA623B1A2DB2}" srcOrd="10" destOrd="0" presId="urn:microsoft.com/office/officeart/2005/8/layout/cycle1"/>
    <dgm:cxn modelId="{A20E0DF9-CD3D-43B6-978F-4F985DD03EDC}" type="presParOf" srcId="{69FF6168-07A0-4F3E-9305-20ADE1285CF7}" destId="{38C1A965-3224-4AFC-A9DE-EEB33218EDE9}" srcOrd="11" destOrd="0" presId="urn:microsoft.com/office/officeart/2005/8/layout/cycle1"/>
    <dgm:cxn modelId="{2CF9E182-6289-443D-95F8-BB5418C7E76C}" type="presParOf" srcId="{69FF6168-07A0-4F3E-9305-20ADE1285CF7}" destId="{37E6D577-A3AF-4EB3-8BA8-CB5954CA8444}" srcOrd="12" destOrd="0" presId="urn:microsoft.com/office/officeart/2005/8/layout/cycle1"/>
    <dgm:cxn modelId="{920964CC-8DA0-48B0-86CF-0EEAEF0C5D71}" type="presParOf" srcId="{69FF6168-07A0-4F3E-9305-20ADE1285CF7}" destId="{3D9E352E-2E90-4678-AFF1-F9FBF4D159E1}" srcOrd="13" destOrd="0" presId="urn:microsoft.com/office/officeart/2005/8/layout/cycle1"/>
    <dgm:cxn modelId="{9C8A55D4-B3B1-499D-9B94-E4A6CCDE4DD0}" type="presParOf" srcId="{69FF6168-07A0-4F3E-9305-20ADE1285CF7}" destId="{190FE42D-0AC8-4CBA-8448-4E446CC1EFA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A688A-5849-4146-BA2C-E6E1511D0F93}">
      <dsp:nvSpPr>
        <dsp:cNvPr id="0" name=""/>
        <dsp:cNvSpPr/>
      </dsp:nvSpPr>
      <dsp:spPr>
        <a:xfrm>
          <a:off x="0" y="0"/>
          <a:ext cx="8704974" cy="1441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SDL Contribution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20% of SDL Contributions to NSF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/>
            <a:t>80% of Skills levies paid to SETA:  (20% mandatory grants, 49.5% to Discretionary Grants, 10,5% SETA Administration </a:t>
          </a:r>
          <a:r>
            <a:rPr lang="en-US" sz="1600" b="1" i="1" kern="1200" dirty="0" err="1" smtClean="0"/>
            <a:t>incl</a:t>
          </a:r>
          <a:r>
            <a:rPr lang="en-US" sz="1600" b="1" i="1" kern="1200" dirty="0" smtClean="0"/>
            <a:t> QCTO contribution)</a:t>
          </a:r>
          <a:endParaRPr lang="en-US" sz="1600" b="1" i="1" kern="1200" dirty="0"/>
        </a:p>
      </dsp:txBody>
      <dsp:txXfrm>
        <a:off x="1885106" y="0"/>
        <a:ext cx="6819867" cy="1441117"/>
      </dsp:txXfrm>
    </dsp:sp>
    <dsp:sp modelId="{9646D95A-2D13-4C5C-8401-9783103E3BB0}">
      <dsp:nvSpPr>
        <dsp:cNvPr id="0" name=""/>
        <dsp:cNvSpPr/>
      </dsp:nvSpPr>
      <dsp:spPr>
        <a:xfrm>
          <a:off x="144111" y="144111"/>
          <a:ext cx="1740994" cy="11528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DD8AD-78D8-4A09-8336-9A7BE19D3106}">
      <dsp:nvSpPr>
        <dsp:cNvPr id="0" name=""/>
        <dsp:cNvSpPr/>
      </dsp:nvSpPr>
      <dsp:spPr>
        <a:xfrm>
          <a:off x="0" y="1585229"/>
          <a:ext cx="8704974" cy="144111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Surplus Funds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Are made up of surplus funding from unclaimed MG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Are made up of unused allocated DG funding from previous Financial Years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15/16 funds that have not been activated by February 2016 will be taken back for redistribution</a:t>
          </a:r>
          <a:endParaRPr lang="en-US" sz="1600" b="1" kern="1200" dirty="0"/>
        </a:p>
      </dsp:txBody>
      <dsp:txXfrm>
        <a:off x="1885106" y="1585229"/>
        <a:ext cx="6819867" cy="1441117"/>
      </dsp:txXfrm>
    </dsp:sp>
    <dsp:sp modelId="{A71EA75E-A50B-490D-92AE-9BEDAA133BE3}">
      <dsp:nvSpPr>
        <dsp:cNvPr id="0" name=""/>
        <dsp:cNvSpPr/>
      </dsp:nvSpPr>
      <dsp:spPr>
        <a:xfrm>
          <a:off x="144111" y="1729341"/>
          <a:ext cx="1740994" cy="11528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691D1-7149-485D-8133-B473753614E1}">
      <dsp:nvSpPr>
        <dsp:cNvPr id="0" name=""/>
        <dsp:cNvSpPr/>
      </dsp:nvSpPr>
      <dsp:spPr>
        <a:xfrm>
          <a:off x="0" y="3170458"/>
          <a:ext cx="8704974" cy="1441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SETA Discretion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Funding used by SETA, at its DISCRETION, to address SSP priorities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Funding used by SETA to address Critical and Scarce Skills</a:t>
          </a:r>
          <a:endParaRPr lang="en-US" sz="1600" b="1" kern="1200" dirty="0"/>
        </a:p>
      </dsp:txBody>
      <dsp:txXfrm>
        <a:off x="1885106" y="3170458"/>
        <a:ext cx="6819867" cy="1441117"/>
      </dsp:txXfrm>
    </dsp:sp>
    <dsp:sp modelId="{669054E0-8F14-44FF-A651-31F152CA0458}">
      <dsp:nvSpPr>
        <dsp:cNvPr id="0" name=""/>
        <dsp:cNvSpPr/>
      </dsp:nvSpPr>
      <dsp:spPr>
        <a:xfrm>
          <a:off x="144111" y="3314570"/>
          <a:ext cx="1740994" cy="11528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39174-5631-4A70-9EB1-9B5668A4F93D}">
      <dsp:nvSpPr>
        <dsp:cNvPr id="0" name=""/>
        <dsp:cNvSpPr/>
      </dsp:nvSpPr>
      <dsp:spPr>
        <a:xfrm>
          <a:off x="4756489" y="37698"/>
          <a:ext cx="1263308" cy="126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Method of Distribution</a:t>
          </a:r>
          <a:endParaRPr lang="en-US" sz="1900" kern="1200" dirty="0"/>
        </a:p>
      </dsp:txBody>
      <dsp:txXfrm>
        <a:off x="4756489" y="37698"/>
        <a:ext cx="1263308" cy="1263308"/>
      </dsp:txXfrm>
    </dsp:sp>
    <dsp:sp modelId="{32E3B003-8D7B-412D-A7C1-C24EEF3EF2A7}">
      <dsp:nvSpPr>
        <dsp:cNvPr id="0" name=""/>
        <dsp:cNvSpPr/>
      </dsp:nvSpPr>
      <dsp:spPr>
        <a:xfrm>
          <a:off x="1784503" y="1123"/>
          <a:ext cx="4736792" cy="4736792"/>
        </a:xfrm>
        <a:prstGeom prst="circularArrow">
          <a:avLst>
            <a:gd name="adj1" fmla="val 5201"/>
            <a:gd name="adj2" fmla="val 335951"/>
            <a:gd name="adj3" fmla="val 21293088"/>
            <a:gd name="adj4" fmla="val 19766373"/>
            <a:gd name="adj5" fmla="val 60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5D493-4771-4A46-B19A-0A5E16C5E73F}">
      <dsp:nvSpPr>
        <dsp:cNvPr id="0" name=""/>
        <dsp:cNvSpPr/>
      </dsp:nvSpPr>
      <dsp:spPr>
        <a:xfrm>
          <a:off x="5519911" y="2387271"/>
          <a:ext cx="1263308" cy="126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Systems Developed</a:t>
          </a:r>
          <a:endParaRPr lang="en-US" sz="1900" kern="1200" dirty="0"/>
        </a:p>
      </dsp:txBody>
      <dsp:txXfrm>
        <a:off x="5519911" y="2387271"/>
        <a:ext cx="1263308" cy="1263308"/>
      </dsp:txXfrm>
    </dsp:sp>
    <dsp:sp modelId="{AACD57C4-7282-4BBC-AB97-42F3E49EE0C1}">
      <dsp:nvSpPr>
        <dsp:cNvPr id="0" name=""/>
        <dsp:cNvSpPr/>
      </dsp:nvSpPr>
      <dsp:spPr>
        <a:xfrm>
          <a:off x="1784503" y="1123"/>
          <a:ext cx="4736792" cy="4736792"/>
        </a:xfrm>
        <a:prstGeom prst="circularArrow">
          <a:avLst>
            <a:gd name="adj1" fmla="val 5201"/>
            <a:gd name="adj2" fmla="val 335951"/>
            <a:gd name="adj3" fmla="val 4014539"/>
            <a:gd name="adj4" fmla="val 2253579"/>
            <a:gd name="adj5" fmla="val 606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330494-81AB-4BCA-BFB1-5C845F4898A6}">
      <dsp:nvSpPr>
        <dsp:cNvPr id="0" name=""/>
        <dsp:cNvSpPr/>
      </dsp:nvSpPr>
      <dsp:spPr>
        <a:xfrm>
          <a:off x="3521245" y="3839388"/>
          <a:ext cx="1263308" cy="126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Invitation</a:t>
          </a:r>
          <a:endParaRPr lang="en-US" sz="1900" kern="1200" dirty="0"/>
        </a:p>
      </dsp:txBody>
      <dsp:txXfrm>
        <a:off x="3521245" y="3839388"/>
        <a:ext cx="1263308" cy="1263308"/>
      </dsp:txXfrm>
    </dsp:sp>
    <dsp:sp modelId="{47C4F99A-B70B-4C63-ACC0-A4D4015EF409}">
      <dsp:nvSpPr>
        <dsp:cNvPr id="0" name=""/>
        <dsp:cNvSpPr/>
      </dsp:nvSpPr>
      <dsp:spPr>
        <a:xfrm>
          <a:off x="1784503" y="1123"/>
          <a:ext cx="4736792" cy="4736792"/>
        </a:xfrm>
        <a:prstGeom prst="circularArrow">
          <a:avLst>
            <a:gd name="adj1" fmla="val 5201"/>
            <a:gd name="adj2" fmla="val 335951"/>
            <a:gd name="adj3" fmla="val 8210471"/>
            <a:gd name="adj4" fmla="val 6449510"/>
            <a:gd name="adj5" fmla="val 606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EEA57C-516C-4BA9-82ED-FA623B1A2DB2}">
      <dsp:nvSpPr>
        <dsp:cNvPr id="0" name=""/>
        <dsp:cNvSpPr/>
      </dsp:nvSpPr>
      <dsp:spPr>
        <a:xfrm>
          <a:off x="1522579" y="2387271"/>
          <a:ext cx="1263308" cy="126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Window Opens</a:t>
          </a:r>
          <a:endParaRPr lang="en-US" sz="1900" kern="1200" dirty="0"/>
        </a:p>
      </dsp:txBody>
      <dsp:txXfrm>
        <a:off x="1522579" y="2387271"/>
        <a:ext cx="1263308" cy="1263308"/>
      </dsp:txXfrm>
    </dsp:sp>
    <dsp:sp modelId="{38C1A965-3224-4AFC-A9DE-EEB33218EDE9}">
      <dsp:nvSpPr>
        <dsp:cNvPr id="0" name=""/>
        <dsp:cNvSpPr/>
      </dsp:nvSpPr>
      <dsp:spPr>
        <a:xfrm>
          <a:off x="1784503" y="1123"/>
          <a:ext cx="4736792" cy="4736792"/>
        </a:xfrm>
        <a:prstGeom prst="circularArrow">
          <a:avLst>
            <a:gd name="adj1" fmla="val 5201"/>
            <a:gd name="adj2" fmla="val 335951"/>
            <a:gd name="adj3" fmla="val 12297676"/>
            <a:gd name="adj4" fmla="val 10770961"/>
            <a:gd name="adj5" fmla="val 606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E352E-2E90-4678-AFF1-F9FBF4D159E1}">
      <dsp:nvSpPr>
        <dsp:cNvPr id="0" name=""/>
        <dsp:cNvSpPr/>
      </dsp:nvSpPr>
      <dsp:spPr>
        <a:xfrm>
          <a:off x="2286001" y="37698"/>
          <a:ext cx="1263308" cy="126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Finance / Budget Available</a:t>
          </a:r>
          <a:endParaRPr lang="en-US" sz="1900" kern="1200" dirty="0"/>
        </a:p>
      </dsp:txBody>
      <dsp:txXfrm>
        <a:off x="2286001" y="37698"/>
        <a:ext cx="1263308" cy="1263308"/>
      </dsp:txXfrm>
    </dsp:sp>
    <dsp:sp modelId="{190FE42D-0AC8-4CBA-8448-4E446CC1EFAA}">
      <dsp:nvSpPr>
        <dsp:cNvPr id="0" name=""/>
        <dsp:cNvSpPr/>
      </dsp:nvSpPr>
      <dsp:spPr>
        <a:xfrm>
          <a:off x="1784503" y="1123"/>
          <a:ext cx="4736792" cy="4736792"/>
        </a:xfrm>
        <a:prstGeom prst="circularArrow">
          <a:avLst>
            <a:gd name="adj1" fmla="val 5201"/>
            <a:gd name="adj2" fmla="val 335951"/>
            <a:gd name="adj3" fmla="val 16865528"/>
            <a:gd name="adj4" fmla="val 15198521"/>
            <a:gd name="adj5" fmla="val 606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339D-7F84-4059-898C-985C5F28CD71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A2400-04F8-4CB9-98CF-DB91E3DF1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45BAD30-89DE-4469-AF5E-CA484E4FB39A}" type="datetimeFigureOut">
              <a:rPr lang="en-ZA" smtClean="0"/>
              <a:t>2016-01-18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1CD8C5B5-84EC-4A8D-95E9-4F37B21B9C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08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28725"/>
            <a:ext cx="4421187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0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392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52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84" y="4082243"/>
            <a:ext cx="4396828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3462" y="5530412"/>
            <a:ext cx="64008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60" y="-66947"/>
            <a:ext cx="4279061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3" y="-189247"/>
            <a:ext cx="4853106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4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7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599559" y="245243"/>
            <a:ext cx="65532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en-US" sz="135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194" y="4572001"/>
            <a:ext cx="1412565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342892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M@fpmseta.org.za" TargetMode="External"/><Relationship Id="rId2" Type="http://schemas.openxmlformats.org/officeDocument/2006/relationships/hyperlink" Target="mailto:KennedyM@fpmseta.org.z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lvyM@fpmseta.org.za" TargetMode="External"/><Relationship Id="rId4" Type="http://schemas.openxmlformats.org/officeDocument/2006/relationships/hyperlink" Target="mailto:LeighH@fpmseta.org.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50137"/>
            <a:ext cx="4781006" cy="1671638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en-US" sz="3200" b="1" dirty="0" smtClean="0">
              <a:solidFill>
                <a:prstClr val="white"/>
              </a:solidFill>
            </a:endParaRPr>
          </a:p>
          <a:p>
            <a:pPr algn="ctr" defTabSz="342892"/>
            <a:r>
              <a:rPr lang="en-US" sz="3200" b="1" dirty="0" smtClean="0">
                <a:solidFill>
                  <a:prstClr val="white"/>
                </a:solidFill>
              </a:rPr>
              <a:t>Discretionary </a:t>
            </a:r>
            <a:r>
              <a:rPr lang="en-US" sz="3200" b="1" dirty="0" smtClean="0">
                <a:solidFill>
                  <a:prstClr val="white"/>
                </a:solidFill>
              </a:rPr>
              <a:t>Grant </a:t>
            </a:r>
          </a:p>
          <a:p>
            <a:pPr algn="ctr" defTabSz="342892"/>
            <a:r>
              <a:rPr lang="en-US" sz="3200" b="1" dirty="0" smtClean="0">
                <a:solidFill>
                  <a:prstClr val="white"/>
                </a:solidFill>
              </a:rPr>
              <a:t>Application Process  16/17</a:t>
            </a:r>
          </a:p>
          <a:p>
            <a:pPr algn="ctr" defTabSz="342892"/>
            <a:r>
              <a:rPr lang="en-US" sz="3200" b="1" dirty="0" smtClean="0">
                <a:solidFill>
                  <a:prstClr val="white"/>
                </a:solidFill>
              </a:rPr>
              <a:t>January 2016</a:t>
            </a:r>
          </a:p>
          <a:p>
            <a:pPr defTabSz="342892"/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09" y="1722503"/>
            <a:ext cx="2905397" cy="29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Purpose of DG Funding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8834" y="1385094"/>
            <a:ext cx="2262981" cy="2262981"/>
            <a:chOff x="2869009" y="0"/>
            <a:chExt cx="2262981" cy="2262981"/>
          </a:xfrm>
        </p:grpSpPr>
        <p:sp>
          <p:nvSpPr>
            <p:cNvPr id="17" name="Isosceles Triangle 16"/>
            <p:cNvSpPr/>
            <p:nvPr/>
          </p:nvSpPr>
          <p:spPr>
            <a:xfrm>
              <a:off x="2869009" y="0"/>
              <a:ext cx="2262981" cy="2262981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Isosceles Triangle 4"/>
            <p:cNvSpPr/>
            <p:nvPr/>
          </p:nvSpPr>
          <p:spPr>
            <a:xfrm>
              <a:off x="3434754" y="1131491"/>
              <a:ext cx="1131491" cy="11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Skills Development</a:t>
              </a:r>
              <a:endParaRPr lang="en-US" sz="14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7343" y="3648075"/>
            <a:ext cx="2262981" cy="2262981"/>
            <a:chOff x="1737518" y="2262981"/>
            <a:chExt cx="2262981" cy="2262981"/>
          </a:xfrm>
        </p:grpSpPr>
        <p:sp>
          <p:nvSpPr>
            <p:cNvPr id="15" name="Isosceles Triangle 14"/>
            <p:cNvSpPr/>
            <p:nvPr/>
          </p:nvSpPr>
          <p:spPr>
            <a:xfrm>
              <a:off x="1737518" y="2262981"/>
              <a:ext cx="2262981" cy="2262981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Isosceles Triangle 6"/>
            <p:cNvSpPr/>
            <p:nvPr/>
          </p:nvSpPr>
          <p:spPr>
            <a:xfrm>
              <a:off x="2303263" y="3394472"/>
              <a:ext cx="1131491" cy="11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Employed Individuals</a:t>
              </a:r>
              <a:endParaRPr lang="en-US" sz="14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6942" y="3648075"/>
            <a:ext cx="2262981" cy="2262981"/>
            <a:chOff x="2907117" y="2262981"/>
            <a:chExt cx="2262981" cy="2262981"/>
          </a:xfrm>
        </p:grpSpPr>
        <p:sp>
          <p:nvSpPr>
            <p:cNvPr id="13" name="Isosceles Triangle 12"/>
            <p:cNvSpPr/>
            <p:nvPr/>
          </p:nvSpPr>
          <p:spPr>
            <a:xfrm rot="10800000">
              <a:off x="2907117" y="2262981"/>
              <a:ext cx="2262981" cy="2262981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Isosceles Triangle 8"/>
            <p:cNvSpPr/>
            <p:nvPr/>
          </p:nvSpPr>
          <p:spPr>
            <a:xfrm rot="21600000">
              <a:off x="3472862" y="2262981"/>
              <a:ext cx="1131491" cy="11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National &amp; Sectoral Priorities</a:t>
              </a:r>
              <a:endParaRPr lang="en-US" sz="14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0325" y="3648075"/>
            <a:ext cx="2262981" cy="2262981"/>
            <a:chOff x="4000500" y="2262981"/>
            <a:chExt cx="2262981" cy="2262981"/>
          </a:xfrm>
        </p:grpSpPr>
        <p:sp>
          <p:nvSpPr>
            <p:cNvPr id="11" name="Isosceles Triangle 10"/>
            <p:cNvSpPr/>
            <p:nvPr/>
          </p:nvSpPr>
          <p:spPr>
            <a:xfrm>
              <a:off x="4000500" y="2262981"/>
              <a:ext cx="2262981" cy="2262981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Isosceles Triangle 10"/>
            <p:cNvSpPr/>
            <p:nvPr/>
          </p:nvSpPr>
          <p:spPr>
            <a:xfrm>
              <a:off x="4566245" y="3394472"/>
              <a:ext cx="1131491" cy="1131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Unemployed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Individuals</a:t>
              </a:r>
              <a:endParaRPr lang="en-US" sz="1400" b="1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52750" y="1341549"/>
            <a:ext cx="32766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Promote Skills Development in the FP&amp;M SECTOR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3300" y="2192449"/>
            <a:ext cx="327660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Implement meaningful Skills Development programmes in the Workplace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3261823"/>
            <a:ext cx="3276600" cy="923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To assist unemployed people to gain access to Skills Development opportunities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1050" y="4350247"/>
            <a:ext cx="3276600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To address national priorities as per NSDS 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7350" y="5132387"/>
            <a:ext cx="3447174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To address </a:t>
            </a:r>
            <a:r>
              <a:rPr lang="en-US" sz="2000" b="1" dirty="0" smtClean="0"/>
              <a:t>sectoral </a:t>
            </a:r>
            <a:r>
              <a:rPr lang="en-US" sz="2000" b="1" dirty="0"/>
              <a:t>priorities as </a:t>
            </a:r>
            <a:r>
              <a:rPr lang="en-US" sz="2000" b="1" dirty="0" smtClean="0"/>
              <a:t>identified </a:t>
            </a:r>
            <a:r>
              <a:rPr lang="en-US" sz="2000" b="1" dirty="0"/>
              <a:t>by FP&amp;M SSP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3642" y="1546714"/>
            <a:ext cx="1295400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/>
              <a:t>Assist the FP&amp;M SETA to meet Annual Performance Plan Targets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050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How Does DG Funding Work?</a:t>
            </a: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4223021"/>
              </p:ext>
            </p:extLst>
          </p:nvPr>
        </p:nvGraphicFramePr>
        <p:xfrm>
          <a:off x="152400" y="1228876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C:\Documents and Settings\manager-kzn\Local Settings\Temporary Internet Files\Content.IE5\D4S58XFL\MP90034189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0705" y="2660650"/>
            <a:ext cx="288420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C:\Documents and Settings\manager-kzn\Local Settings\Temporary Internet Files\Content.IE5\PC88TUM3\MP900423613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190" y="1190776"/>
            <a:ext cx="2076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manager-kzn\Local Settings\Temporary Internet Files\Content.IE5\QWI0B00J\MP90039956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199" y="1295400"/>
            <a:ext cx="1239253" cy="123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Documents and Settings\manager-kzn\Local Settings\Temporary Internet Files\Content.IE5\D4S58XFL\MP90040750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3581400"/>
            <a:ext cx="123348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" descr="C:\Documents and Settings\manager-kzn\Local Settings\Temporary Internet Files\Content.IE5\D4S58XFL\MP900386087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900" y="4306826"/>
            <a:ext cx="1713184" cy="1458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Different Funding Types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15" y="2143380"/>
            <a:ext cx="2706141" cy="1008000"/>
            <a:chOff x="28" y="35500"/>
            <a:chExt cx="2706141" cy="1008000"/>
          </a:xfrm>
        </p:grpSpPr>
        <p:sp>
          <p:nvSpPr>
            <p:cNvPr id="16" name="Rectangle 15"/>
            <p:cNvSpPr/>
            <p:nvPr/>
          </p:nvSpPr>
          <p:spPr>
            <a:xfrm>
              <a:off x="28" y="35500"/>
              <a:ext cx="2706141" cy="10080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8" y="35500"/>
              <a:ext cx="2706141" cy="100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smtClean="0"/>
                <a:t>PIVOTAL - Fixed DG Funding</a:t>
              </a:r>
              <a:endParaRPr lang="en-US" sz="2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76415" y="3151380"/>
            <a:ext cx="2706141" cy="1537199"/>
            <a:chOff x="28" y="1043500"/>
            <a:chExt cx="2706141" cy="1537199"/>
          </a:xfrm>
        </p:grpSpPr>
        <p:sp>
          <p:nvSpPr>
            <p:cNvPr id="14" name="Rectangle 13"/>
            <p:cNvSpPr/>
            <p:nvPr/>
          </p:nvSpPr>
          <p:spPr>
            <a:xfrm>
              <a:off x="28" y="1043500"/>
              <a:ext cx="2706141" cy="1537199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8" y="1043500"/>
              <a:ext cx="2706141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smtClean="0"/>
                <a:t>PIVOTAL -Fixed DG Funding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61416" y="2143380"/>
            <a:ext cx="2706141" cy="1008000"/>
            <a:chOff x="3085029" y="35500"/>
            <a:chExt cx="2706141" cy="1008000"/>
          </a:xfrm>
        </p:grpSpPr>
        <p:sp>
          <p:nvSpPr>
            <p:cNvPr id="12" name="Rectangle 11"/>
            <p:cNvSpPr/>
            <p:nvPr/>
          </p:nvSpPr>
          <p:spPr>
            <a:xfrm>
              <a:off x="3085029" y="35500"/>
              <a:ext cx="2706141" cy="1008000"/>
            </a:xfrm>
            <a:prstGeom prst="rect">
              <a:avLst/>
            </a:pr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085029" y="35500"/>
              <a:ext cx="2706141" cy="100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Funding Type 2</a:t>
              </a:r>
              <a:endParaRPr lang="en-US" sz="2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61443" y="3177420"/>
            <a:ext cx="2706141" cy="1537199"/>
            <a:chOff x="3085056" y="1069540"/>
            <a:chExt cx="2706141" cy="1537199"/>
          </a:xfrm>
        </p:grpSpPr>
        <p:sp>
          <p:nvSpPr>
            <p:cNvPr id="10" name="Rectangle 9"/>
            <p:cNvSpPr/>
            <p:nvPr/>
          </p:nvSpPr>
          <p:spPr>
            <a:xfrm>
              <a:off x="3085056" y="1069540"/>
              <a:ext cx="2706141" cy="1537199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085056" y="1069540"/>
              <a:ext cx="2706141" cy="1537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smtClean="0"/>
                <a:t>NON-PIVOTAL &amp; Special Projects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2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4924" y="3288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PIVOTAL Programmes</a:t>
            </a:r>
            <a:br>
              <a:rPr lang="en-US" sz="3200" dirty="0" smtClean="0"/>
            </a:br>
            <a:r>
              <a:rPr lang="en-US" sz="3200" dirty="0" smtClean="0"/>
              <a:t>Fixed DG Funding  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84924" y="1206513"/>
            <a:ext cx="408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(Included in WSP Submissions)</a:t>
            </a:r>
          </a:p>
        </p:txBody>
      </p:sp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76667"/>
              </p:ext>
            </p:extLst>
          </p:nvPr>
        </p:nvGraphicFramePr>
        <p:xfrm>
          <a:off x="684924" y="1668178"/>
          <a:ext cx="8001000" cy="338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8764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Made up of 7 Different Funding Window Categories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723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Learnerships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Apprenticeships </a:t>
                      </a:r>
                      <a:endParaRPr lang="en-US" sz="1800" b="1" dirty="0"/>
                    </a:p>
                  </a:txBody>
                  <a:tcPr/>
                </a:tc>
              </a:tr>
              <a:tr h="62723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Bursaries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Skills Programmes </a:t>
                      </a:r>
                      <a:endParaRPr lang="en-US" sz="1800" b="1" dirty="0"/>
                    </a:p>
                  </a:txBody>
                  <a:tcPr/>
                </a:tc>
              </a:tr>
              <a:tr h="62723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Work</a:t>
                      </a:r>
                      <a:r>
                        <a:rPr lang="en-US" sz="1800" b="1" baseline="0" dirty="0" smtClean="0"/>
                        <a:t> Experience / Internship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Work – Integrated</a:t>
                      </a:r>
                      <a:r>
                        <a:rPr lang="en-US" sz="1800" b="1" baseline="0" dirty="0" smtClean="0"/>
                        <a:t> – Learning </a:t>
                      </a:r>
                      <a:endParaRPr lang="en-US" sz="1800" b="1" dirty="0"/>
                    </a:p>
                  </a:txBody>
                  <a:tcPr/>
                </a:tc>
              </a:tr>
              <a:tr h="627236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Adult</a:t>
                      </a:r>
                      <a:r>
                        <a:rPr lang="en-US" sz="1800" b="1" baseline="0" dirty="0" smtClean="0"/>
                        <a:t> Education and Training (AET)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/>
              <a:t>Funding Type 1 : PIVOTAL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400175" y="2476500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Discretionary Grant Funding : </a:t>
            </a:r>
          </a:p>
          <a:p>
            <a:pPr algn="ctr"/>
            <a:r>
              <a:rPr lang="en-US" sz="3200" b="1" dirty="0" smtClean="0"/>
              <a:t>Fixed Windows</a:t>
            </a:r>
          </a:p>
        </p:txBody>
      </p:sp>
    </p:spTree>
    <p:extLst>
      <p:ext uri="{BB962C8B-B14F-4D97-AF65-F5344CB8AC3E}">
        <p14:creationId xmlns:p14="http://schemas.microsoft.com/office/powerpoint/2010/main" val="26520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sz="3200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/>
              <a:t>Learnerships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23051"/>
              </p:ext>
            </p:extLst>
          </p:nvPr>
        </p:nvGraphicFramePr>
        <p:xfrm>
          <a:off x="306388" y="1155679"/>
          <a:ext cx="8697911" cy="52451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1774"/>
                <a:gridCol w="1170873"/>
                <a:gridCol w="972071"/>
                <a:gridCol w="1475194"/>
                <a:gridCol w="3657999"/>
              </a:tblGrid>
              <a:tr h="15256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dirty="0"/>
                    </a:p>
                  </a:txBody>
                  <a:tcPr anchor="ctr"/>
                </a:tc>
              </a:tr>
              <a:tr h="1907665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18.1.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18.2</a:t>
                      </a:r>
                    </a:p>
                    <a:p>
                      <a:pPr algn="l"/>
                      <a:r>
                        <a:rPr lang="en-US" sz="1800" b="1" dirty="0" smtClean="0"/>
                        <a:t>Unemployed</a:t>
                      </a:r>
                      <a:endParaRPr 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20</a:t>
                      </a:r>
                      <a:r>
                        <a:rPr lang="en-US" sz="1800" b="1" baseline="0" dirty="0" smtClean="0"/>
                        <a:t>,</a:t>
                      </a:r>
                      <a:r>
                        <a:rPr lang="en-US" sz="1800" b="1" dirty="0" smtClean="0"/>
                        <a:t>000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R 25</a:t>
                      </a:r>
                      <a:r>
                        <a:rPr lang="en-US" sz="1800" b="1" baseline="0" dirty="0" smtClean="0"/>
                        <a:t>,</a:t>
                      </a:r>
                      <a:r>
                        <a:rPr lang="en-US" sz="1800" b="1" dirty="0" smtClean="0"/>
                        <a:t>000</a:t>
                      </a:r>
                      <a:endParaRPr 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850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1815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Private TVET Institutions - workplaces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SETA Accreditation</a:t>
                      </a:r>
                      <a:r>
                        <a:rPr lang="en-US" sz="1800" baseline="0" dirty="0" smtClean="0"/>
                        <a:t> Certificate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Safety, Health &amp; Environment Audit Report / SHE Compliant Certificate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US" sz="1800" b="0" baseline="0" dirty="0" smtClean="0"/>
                        <a:t>Learner Progress Report</a:t>
                      </a:r>
                      <a:endParaRPr lang="en-US" sz="1800" b="0" dirty="0"/>
                    </a:p>
                  </a:txBody>
                  <a:tcPr/>
                </a:tc>
              </a:tr>
              <a:tr h="18117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WPP partnering with Public/ Private TVET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SETA Accreditation Certificate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Outsourcing and Financial Agreement with TVET College</a:t>
                      </a:r>
                    </a:p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/>
                        <a:t>Safety, Health &amp; Environment Audit Report / SHE Compliant Certificate</a:t>
                      </a:r>
                      <a:endParaRPr lang="en-US" sz="1800" dirty="0" smtClean="0"/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Learner Progress Report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/>
              <a:t>Apprenticeships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427574"/>
              </p:ext>
            </p:extLst>
          </p:nvPr>
        </p:nvGraphicFramePr>
        <p:xfrm>
          <a:off x="151574" y="1125144"/>
          <a:ext cx="8852726" cy="5262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1036"/>
                <a:gridCol w="1571980"/>
                <a:gridCol w="1075565"/>
                <a:gridCol w="2151130"/>
                <a:gridCol w="2813015"/>
              </a:tblGrid>
              <a:tr h="12217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Learner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Maximum</a:t>
                      </a:r>
                      <a:r>
                        <a:rPr lang="en-US" sz="1800" b="1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No.</a:t>
                      </a:r>
                      <a:r>
                        <a:rPr lang="en-US" sz="1800" b="1" baseline="0" dirty="0" smtClean="0"/>
                        <a:t> of learners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Applicant</a:t>
                      </a:r>
                      <a:r>
                        <a:rPr lang="en-US" sz="1800" b="1" baseline="0" dirty="0" smtClean="0"/>
                        <a:t>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Criteria 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404119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18.1.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Section 13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18.2</a:t>
                      </a:r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Unemployed</a:t>
                      </a: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R 50,</a:t>
                      </a:r>
                      <a:r>
                        <a:rPr lang="en-US" sz="1800" b="1" baseline="0" dirty="0" smtClean="0"/>
                        <a:t>000</a:t>
                      </a:r>
                      <a:r>
                        <a:rPr lang="en-US" sz="1800" b="1" dirty="0" smtClean="0"/>
                        <a:t> </a:t>
                      </a:r>
                    </a:p>
                    <a:p>
                      <a:pPr algn="l"/>
                      <a:r>
                        <a:rPr lang="en-US" sz="1800" b="1" dirty="0" smtClean="0"/>
                        <a:t>(Per Apprentice</a:t>
                      </a:r>
                      <a:r>
                        <a:rPr lang="en-US" sz="1800" b="1" baseline="0" dirty="0" smtClean="0"/>
                        <a:t>  Per Year : Max 3 Years at Total Cost:</a:t>
                      </a:r>
                    </a:p>
                    <a:p>
                      <a:pPr algn="l"/>
                      <a:r>
                        <a:rPr lang="en-US" sz="1800" b="1" baseline="0" dirty="0" smtClean="0"/>
                        <a:t> R 150,000) </a:t>
                      </a: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Registered </a:t>
                      </a: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Sector Specific Trades Prioritized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Engineering</a:t>
                      </a:r>
                    </a:p>
                    <a:p>
                      <a:pPr algn="l"/>
                      <a:r>
                        <a:rPr lang="en-US" sz="1800" b="1" dirty="0" smtClean="0"/>
                        <a:t>Related Trades</a:t>
                      </a:r>
                    </a:p>
                    <a:p>
                      <a:pPr algn="l"/>
                      <a:endParaRPr lang="en-US" sz="1800" b="1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Printing &amp; Packaging Trades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Textile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Trades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Furniture Trades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b="1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Millwright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Electricians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Fitters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Turners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Boiler Makers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Mechanics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Mechatronics</a:t>
                      </a:r>
                      <a:endParaRPr lang="en-US" sz="1800" b="1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 smtClean="0"/>
                        <a:t>Instrumentation</a:t>
                      </a:r>
                      <a:endParaRPr lang="en-US" sz="1800" b="1" dirty="0" smtClean="0"/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574" y="5473005"/>
            <a:ext cx="60340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latin typeface="+mn-lt"/>
              </a:rPr>
              <a:t>NB: The Following Changes have been effected on Apprenticeships: </a:t>
            </a:r>
          </a:p>
          <a:p>
            <a:pPr lvl="1"/>
            <a:endParaRPr lang="en-ZA" sz="1400" b="1" dirty="0" smtClean="0">
              <a:latin typeface="+mn-lt"/>
            </a:endParaRPr>
          </a:p>
          <a:p>
            <a:pPr lvl="1"/>
            <a:r>
              <a:rPr lang="en-ZA" sz="1400" b="1" dirty="0" smtClean="0">
                <a:latin typeface="+mn-lt"/>
              </a:rPr>
              <a:t>1.    Apprenticeships Cost Increased :			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ZA" sz="1400" b="1" dirty="0" smtClean="0">
                <a:latin typeface="+mn-lt"/>
              </a:rPr>
              <a:t>18.1 </a:t>
            </a:r>
            <a:r>
              <a:rPr lang="en-ZA" sz="1400" b="1" dirty="0" smtClean="0">
                <a:latin typeface="+mn-lt"/>
              </a:rPr>
              <a:t> &amp; 18.2 From </a:t>
            </a:r>
            <a:r>
              <a:rPr lang="en-ZA" sz="1400" b="1" dirty="0" smtClean="0">
                <a:latin typeface="+mn-lt"/>
              </a:rPr>
              <a:t>R 46,450.00 		  			     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ZA" sz="1400" b="1" dirty="0" smtClean="0">
                <a:latin typeface="+mn-lt"/>
              </a:rPr>
              <a:t>Both </a:t>
            </a:r>
            <a:r>
              <a:rPr lang="en-ZA" sz="1400" b="1" dirty="0" smtClean="0">
                <a:latin typeface="+mn-lt"/>
              </a:rPr>
              <a:t>increased to R 50,000.00 Per Year : Max R 150,000.00</a:t>
            </a:r>
          </a:p>
          <a:p>
            <a:pPr marL="3886200" lvl="8" indent="-228600">
              <a:buAutoNum type="arabicPeriod"/>
            </a:pPr>
            <a:endParaRPr lang="en-ZA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7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9662" y="29294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Bursaries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120310"/>
              </p:ext>
            </p:extLst>
          </p:nvPr>
        </p:nvGraphicFramePr>
        <p:xfrm>
          <a:off x="152405" y="1305057"/>
          <a:ext cx="8877294" cy="50576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9093"/>
                <a:gridCol w="1860005"/>
                <a:gridCol w="857309"/>
                <a:gridCol w="1509969"/>
                <a:gridCol w="3550918"/>
              </a:tblGrid>
              <a:tr h="864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</a:tr>
              <a:tr h="201672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35</a:t>
                      </a:r>
                      <a:r>
                        <a:rPr lang="en-US" sz="1800" b="1" baseline="0" dirty="0" smtClean="0"/>
                        <a:t>,</a:t>
                      </a:r>
                      <a:r>
                        <a:rPr lang="en-US" sz="1800" b="1" dirty="0" smtClean="0"/>
                        <a:t>000 per learner (Per Year: Max 3 Years)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Under-Graduate</a:t>
                      </a:r>
                      <a:r>
                        <a:rPr lang="en-US" sz="1800" baseline="0" dirty="0" smtClean="0"/>
                        <a:t> Programmes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dirty="0" smtClean="0"/>
                        <a:t>Tertiary  Programmes offered at universities</a:t>
                      </a:r>
                      <a:r>
                        <a:rPr lang="en-US" sz="1800" b="1" u="sng" baseline="0" dirty="0" smtClean="0"/>
                        <a:t> for 2015 academic year: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baseline="0" dirty="0" smtClean="0"/>
                        <a:t>National Diplomas, Degree Programmes</a:t>
                      </a:r>
                    </a:p>
                    <a:p>
                      <a:pPr algn="l"/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</a:rPr>
                        <a:t>Related to Industry Priorities:  Disciplines such as publishing, science, engineering and technology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661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50,000 (Per Year: Max 2 Years)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Post-Graduate</a:t>
                      </a:r>
                      <a:r>
                        <a:rPr lang="en-US" sz="1800" baseline="0" dirty="0" smtClean="0"/>
                        <a:t> Programmes</a:t>
                      </a:r>
                      <a:endParaRPr lang="en-US" sz="18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dirty="0" smtClean="0"/>
                        <a:t>Tertiary  Programmes offered at universities</a:t>
                      </a:r>
                      <a:r>
                        <a:rPr lang="en-US" sz="1800" b="1" u="sng" baseline="0" dirty="0" smtClean="0"/>
                        <a:t> for 2015 academic year: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baseline="0" dirty="0" smtClean="0"/>
                        <a:t>Honors, Masters, Doctoral Programmes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</a:rPr>
                        <a:t>Related to Industry Priorities:  Disciplines such as publishing, science, engineering and technology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2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Skills Programmes: AET Programmes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568978"/>
              </p:ext>
            </p:extLst>
          </p:nvPr>
        </p:nvGraphicFramePr>
        <p:xfrm>
          <a:off x="134052" y="1231900"/>
          <a:ext cx="8787705" cy="521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3248"/>
                <a:gridCol w="1586979"/>
                <a:gridCol w="985537"/>
                <a:gridCol w="1396178"/>
                <a:gridCol w="3695763"/>
              </a:tblGrid>
              <a:tr h="10115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1676341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3,000</a:t>
                      </a:r>
                      <a:endParaRPr 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Workplaces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dirty="0" smtClean="0"/>
                        <a:t>Occupationally-directed Education and Training Programmes: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b="1" u="none" dirty="0" smtClean="0"/>
                        <a:t>Numeracy,</a:t>
                      </a:r>
                      <a:r>
                        <a:rPr lang="en-US" sz="1800" b="1" u="none" baseline="0" dirty="0" smtClean="0"/>
                        <a:t> Literacy, Financial Literacy and Life Skills</a:t>
                      </a:r>
                    </a:p>
                    <a:p>
                      <a:pPr marL="0" indent="88900" algn="l">
                        <a:buFont typeface="Arial" pitchFamily="34" charset="0"/>
                        <a:buChar char="•"/>
                      </a:pPr>
                      <a:r>
                        <a:rPr lang="en-US" sz="1800" b="1" i="0" u="none" baseline="0" dirty="0" smtClean="0"/>
                        <a:t> </a:t>
                      </a:r>
                      <a:r>
                        <a:rPr lang="en-US" sz="1800" b="1" i="1" u="none" dirty="0" smtClean="0"/>
                        <a:t>Proof of Registration with Umalusi and Dept.</a:t>
                      </a:r>
                      <a:r>
                        <a:rPr lang="en-US" sz="1800" b="1" i="1" u="none" baseline="0" dirty="0" smtClean="0"/>
                        <a:t> of Basic Ed.</a:t>
                      </a:r>
                      <a:endParaRPr lang="en-US" sz="1800" b="1" i="1" dirty="0"/>
                    </a:p>
                  </a:txBody>
                  <a:tcPr/>
                </a:tc>
              </a:tr>
              <a:tr h="1936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Workplaces (may partner with private training providers)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dirty="0" smtClean="0"/>
                        <a:t>ABET</a:t>
                      </a:r>
                      <a:r>
                        <a:rPr lang="en-US" sz="1800" b="1" u="sng" baseline="0" dirty="0" smtClean="0"/>
                        <a:t> Programmes</a:t>
                      </a:r>
                      <a:r>
                        <a:rPr lang="en-US" sz="1800" b="1" u="sng" dirty="0" smtClean="0"/>
                        <a:t>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b="1" u="none" dirty="0" smtClean="0"/>
                        <a:t>Levels 1-4: ABET Programmes, Numeracy,</a:t>
                      </a:r>
                      <a:r>
                        <a:rPr lang="en-US" sz="1800" b="1" u="none" baseline="0" dirty="0" smtClean="0"/>
                        <a:t> Literacy, Financial Literacy and Life Skills</a:t>
                      </a:r>
                    </a:p>
                    <a:p>
                      <a:pPr marL="2651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i="1" u="none" dirty="0" smtClean="0"/>
                        <a:t>Proof of Registration with Umalusi and Dept.</a:t>
                      </a:r>
                      <a:r>
                        <a:rPr lang="en-US" sz="1800" b="1" i="1" u="none" baseline="0" dirty="0" smtClean="0"/>
                        <a:t> of Basic Ed.</a:t>
                      </a:r>
                      <a:endParaRPr lang="en-US" sz="1800" b="1" i="1" u="none" dirty="0" smtClean="0"/>
                    </a:p>
                    <a:p>
                      <a:pPr marL="265113" indent="-176213" algn="l">
                        <a:buFont typeface="Arial" pitchFamily="34" charset="0"/>
                        <a:buNone/>
                      </a:pPr>
                      <a:endParaRPr lang="en-US" sz="1800" b="1" u="none" dirty="0" smtClean="0"/>
                    </a:p>
                    <a:p>
                      <a:pPr algn="l"/>
                      <a:endParaRPr lang="en-US" sz="1800" b="1" i="1" u="non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5500" y="228265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Skills Programmes: </a:t>
            </a:r>
            <a:br>
              <a:rPr lang="en-US" sz="3100" dirty="0" smtClean="0"/>
            </a:br>
            <a:r>
              <a:rPr lang="en-US" sz="3100" dirty="0" smtClean="0"/>
              <a:t>Managerial &amp; Technical Skills Training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468759"/>
              </p:ext>
            </p:extLst>
          </p:nvPr>
        </p:nvGraphicFramePr>
        <p:xfrm>
          <a:off x="190500" y="1261112"/>
          <a:ext cx="8763000" cy="51001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6562"/>
                <a:gridCol w="1304538"/>
                <a:gridCol w="1316173"/>
                <a:gridCol w="1474149"/>
                <a:gridCol w="3521578"/>
              </a:tblGrid>
              <a:tr h="10429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 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1774087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18.2</a:t>
                      </a:r>
                    </a:p>
                    <a:p>
                      <a:pPr algn="l"/>
                      <a:r>
                        <a:rPr lang="en-US" sz="1800" b="1" dirty="0" err="1" smtClean="0"/>
                        <a:t>Unem-ployed</a:t>
                      </a:r>
                      <a:endParaRPr lang="en-US" sz="1800" b="1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7</a:t>
                      </a:r>
                      <a:r>
                        <a:rPr lang="en-US" sz="1800" b="1" baseline="0" dirty="0" smtClean="0"/>
                        <a:t>,</a:t>
                      </a:r>
                      <a:r>
                        <a:rPr lang="en-US" sz="1800" b="1" dirty="0" smtClean="0"/>
                        <a:t>200 Per Learner </a:t>
                      </a:r>
                      <a:endParaRPr 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2250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Workplaces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 smtClean="0"/>
                        <a:t>Managerial</a:t>
                      </a:r>
                      <a:r>
                        <a:rPr lang="en-US" sz="1600" b="1" u="sng" baseline="0" dirty="0" smtClean="0"/>
                        <a:t> &amp; Technical Skills Training (Employed)</a:t>
                      </a:r>
                      <a:r>
                        <a:rPr lang="en-US" sz="1600" b="1" u="sng" dirty="0" smtClean="0"/>
                        <a:t>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dirty="0" smtClean="0"/>
                        <a:t>Credit Bearing Programmes, 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dirty="0" smtClean="0"/>
                        <a:t>Related to Critical/Scarce Skills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dirty="0" smtClean="0"/>
                        <a:t>Credit Valued</a:t>
                      </a:r>
                      <a:r>
                        <a:rPr lang="en-US" sz="1600" b="1" u="none" baseline="0" dirty="0" smtClean="0"/>
                        <a:t> at R120 per credit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baseline="0" dirty="0" smtClean="0"/>
                        <a:t>Minimum of 60 Credits</a:t>
                      </a:r>
                      <a:endParaRPr lang="en-US" sz="1600" b="1" u="none" dirty="0" smtClean="0"/>
                    </a:p>
                    <a:p>
                      <a:pPr algn="l"/>
                      <a:r>
                        <a:rPr lang="en-US" sz="1600" b="1" i="1" u="none" dirty="0" smtClean="0">
                          <a:solidFill>
                            <a:schemeClr val="tx1"/>
                          </a:solidFill>
                        </a:rPr>
                        <a:t>Proof of  SETA Accreditation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38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TVETs / Training Providers partnering with Workplaces / Communities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 smtClean="0"/>
                        <a:t>Technical</a:t>
                      </a:r>
                      <a:r>
                        <a:rPr lang="en-US" sz="1600" b="1" u="sng" baseline="0" dirty="0" smtClean="0"/>
                        <a:t> Skills Training (Unemployed) </a:t>
                      </a:r>
                      <a:r>
                        <a:rPr lang="en-US" sz="1600" b="1" u="sng" dirty="0" smtClean="0"/>
                        <a:t>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dirty="0" smtClean="0"/>
                        <a:t>Credit Bearing Programmes, 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dirty="0" smtClean="0"/>
                        <a:t>Related to Critical/Scarce Skills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dirty="0" smtClean="0"/>
                        <a:t>Credit Valued</a:t>
                      </a:r>
                      <a:r>
                        <a:rPr lang="en-US" sz="1600" b="1" u="none" baseline="0" dirty="0" smtClean="0"/>
                        <a:t> at R120 per credit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b="1" u="none" baseline="0" dirty="0" smtClean="0"/>
                        <a:t>Maximum of 60 Credits</a:t>
                      </a:r>
                      <a:endParaRPr lang="en-US" sz="1600" b="1" u="none" dirty="0" smtClean="0"/>
                    </a:p>
                    <a:p>
                      <a:pPr algn="l"/>
                      <a:r>
                        <a:rPr lang="en-US" sz="1600" b="1" i="1" u="none" dirty="0" smtClean="0">
                          <a:solidFill>
                            <a:schemeClr val="tx1"/>
                          </a:solidFill>
                        </a:rPr>
                        <a:t>Proof of SETA  Accreditation </a:t>
                      </a:r>
                    </a:p>
                    <a:p>
                      <a:pPr algn="l"/>
                      <a:r>
                        <a:rPr lang="en-US" sz="1600" b="1" i="1" u="none" dirty="0" smtClean="0">
                          <a:solidFill>
                            <a:schemeClr val="tx1"/>
                          </a:solidFill>
                        </a:rPr>
                        <a:t>Outsourcing</a:t>
                      </a:r>
                      <a:r>
                        <a:rPr lang="en-US" sz="1600" b="1" i="1" u="none" baseline="0" dirty="0" smtClean="0">
                          <a:solidFill>
                            <a:schemeClr val="tx1"/>
                          </a:solidFill>
                        </a:rPr>
                        <a:t> Agreement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9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579481" y="946418"/>
            <a:ext cx="4965163" cy="4965163"/>
          </a:xfrm>
          <a:prstGeom prst="triangl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3092441" y="1622306"/>
            <a:ext cx="5472078" cy="882480"/>
            <a:chOff x="2512960" y="675888"/>
            <a:chExt cx="5472078" cy="882480"/>
          </a:xfrm>
        </p:grpSpPr>
        <p:sp>
          <p:nvSpPr>
            <p:cNvPr id="16" name="Rounded Rectangle 15"/>
            <p:cNvSpPr/>
            <p:nvPr/>
          </p:nvSpPr>
          <p:spPr>
            <a:xfrm>
              <a:off x="2512960" y="675888"/>
              <a:ext cx="5472078" cy="88248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2556039" y="718967"/>
              <a:ext cx="5385920" cy="79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To Inform Stakeholders :</a:t>
              </a:r>
              <a:endParaRPr lang="en-US" sz="20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79435" y="2628545"/>
            <a:ext cx="5472078" cy="882480"/>
            <a:chOff x="2499954" y="1682127"/>
            <a:chExt cx="5472078" cy="882480"/>
          </a:xfrm>
        </p:grpSpPr>
        <p:sp>
          <p:nvSpPr>
            <p:cNvPr id="14" name="Rounded Rectangle 13"/>
            <p:cNvSpPr/>
            <p:nvPr/>
          </p:nvSpPr>
          <p:spPr>
            <a:xfrm>
              <a:off x="2499954" y="1682127"/>
              <a:ext cx="5472078" cy="8824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7"/>
            <p:cNvSpPr/>
            <p:nvPr/>
          </p:nvSpPr>
          <p:spPr>
            <a:xfrm>
              <a:off x="2543033" y="1725206"/>
              <a:ext cx="5385920" cy="79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 - Overview of 15/16</a:t>
              </a:r>
              <a:endParaRPr lang="en-US" sz="20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79435" y="3621336"/>
            <a:ext cx="5472078" cy="882480"/>
            <a:chOff x="2499954" y="2674918"/>
            <a:chExt cx="5472078" cy="882480"/>
          </a:xfrm>
        </p:grpSpPr>
        <p:sp>
          <p:nvSpPr>
            <p:cNvPr id="12" name="Rounded Rectangle 11"/>
            <p:cNvSpPr/>
            <p:nvPr/>
          </p:nvSpPr>
          <p:spPr>
            <a:xfrm>
              <a:off x="2499954" y="2674918"/>
              <a:ext cx="5472078" cy="88248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9"/>
            <p:cNvSpPr/>
            <p:nvPr/>
          </p:nvSpPr>
          <p:spPr>
            <a:xfrm>
              <a:off x="2543033" y="2717997"/>
              <a:ext cx="5385920" cy="79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- Applications Process - how to apply for DG Funding 16/17</a:t>
              </a:r>
              <a:endParaRPr lang="en-US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6874" y="4573576"/>
            <a:ext cx="5450294" cy="882480"/>
            <a:chOff x="2507393" y="3627158"/>
            <a:chExt cx="5450294" cy="882480"/>
          </a:xfrm>
        </p:grpSpPr>
        <p:sp>
          <p:nvSpPr>
            <p:cNvPr id="10" name="Rounded Rectangle 9"/>
            <p:cNvSpPr/>
            <p:nvPr/>
          </p:nvSpPr>
          <p:spPr>
            <a:xfrm>
              <a:off x="2507393" y="3627158"/>
              <a:ext cx="5450294" cy="88248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1"/>
            <p:cNvSpPr/>
            <p:nvPr/>
          </p:nvSpPr>
          <p:spPr>
            <a:xfrm>
              <a:off x="2550472" y="3670237"/>
              <a:ext cx="5364136" cy="79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- Funding categories</a:t>
              </a:r>
              <a:endParaRPr lang="en-US" sz="2000" b="1" kern="1200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Purpose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949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825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RPL (Skills Programmes </a:t>
            </a:r>
          </a:p>
          <a:p>
            <a:r>
              <a:rPr lang="en-US" sz="3200" dirty="0" smtClean="0"/>
              <a:t>&amp; Apprenticeship RPL</a:t>
            </a:r>
            <a:endParaRPr lang="en-US" sz="3200" dirty="0" smtClean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827404"/>
              </p:ext>
            </p:extLst>
          </p:nvPr>
        </p:nvGraphicFramePr>
        <p:xfrm>
          <a:off x="317370" y="1225568"/>
          <a:ext cx="8610601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6621"/>
                <a:gridCol w="1287567"/>
                <a:gridCol w="1207094"/>
                <a:gridCol w="1448512"/>
                <a:gridCol w="3540807"/>
              </a:tblGrid>
              <a:tr h="1322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 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241938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18.1</a:t>
                      </a:r>
                    </a:p>
                    <a:p>
                      <a:pPr algn="l"/>
                      <a:r>
                        <a:rPr lang="en-US" sz="1800" b="1" dirty="0" smtClean="0"/>
                        <a:t>Employed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5</a:t>
                      </a:r>
                      <a:r>
                        <a:rPr lang="en-US" sz="1800" b="1" baseline="0" dirty="0" smtClean="0"/>
                        <a:t>,</a:t>
                      </a:r>
                      <a:r>
                        <a:rPr lang="en-US" sz="1800" b="1" dirty="0" smtClean="0"/>
                        <a:t>000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Skills</a:t>
                      </a:r>
                      <a:r>
                        <a:rPr lang="en-US" sz="1800" b="1" u="sng" baseline="0" dirty="0" smtClean="0"/>
                        <a:t> Programmes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dirty="0" smtClean="0"/>
                        <a:t>- Workplaces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b="1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800" b="1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800" b="1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u="sng" dirty="0" smtClean="0"/>
                        <a:t>Apprentice-ships</a:t>
                      </a:r>
                    </a:p>
                    <a:p>
                      <a:pPr algn="l"/>
                      <a:r>
                        <a:rPr lang="en-US" sz="1800" b="1" dirty="0" smtClean="0"/>
                        <a:t>- Registered </a:t>
                      </a:r>
                    </a:p>
                    <a:p>
                      <a:pPr algn="l"/>
                      <a:r>
                        <a:rPr lang="en-US" sz="1800" b="1" dirty="0" smtClean="0"/>
                        <a:t>Sector Specific Trades (prioritized)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baseline="0" dirty="0" smtClean="0"/>
                        <a:t>Technical Skills Training (Employed)</a:t>
                      </a:r>
                      <a:r>
                        <a:rPr lang="en-US" sz="1800" b="1" u="sng" dirty="0" smtClean="0"/>
                        <a:t>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b="1" u="none" dirty="0" smtClean="0"/>
                        <a:t>Credit Bearing Programmes, 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b="1" u="none" dirty="0" smtClean="0"/>
                        <a:t>Related to Critical/Scarce Skills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b="1" u="none" dirty="0" smtClean="0"/>
                        <a:t>Credit Valued</a:t>
                      </a:r>
                      <a:r>
                        <a:rPr lang="en-US" sz="1800" b="1" u="none" baseline="0" dirty="0" smtClean="0"/>
                        <a:t> at R120 per credit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b="1" u="none" baseline="0" dirty="0" smtClean="0"/>
                        <a:t>Minimum of 40 Credits</a:t>
                      </a:r>
                    </a:p>
                    <a:p>
                      <a:pPr algn="l"/>
                      <a:endParaRPr lang="en-US" sz="18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b="1" i="0" u="sng" dirty="0" smtClean="0">
                          <a:solidFill>
                            <a:schemeClr val="tx1"/>
                          </a:solidFill>
                        </a:rPr>
                        <a:t>Apprenticeship Trades</a:t>
                      </a:r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Printing,</a:t>
                      </a:r>
                      <a:r>
                        <a:rPr lang="en-US" sz="1800" b="1" baseline="0" dirty="0" smtClean="0"/>
                        <a:t> Publishing &amp;</a:t>
                      </a:r>
                      <a:r>
                        <a:rPr lang="en-US" sz="1800" b="1" dirty="0" smtClean="0"/>
                        <a:t> Packaging Trades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smtClean="0"/>
                        <a:t>Textile</a:t>
                      </a:r>
                      <a:r>
                        <a:rPr lang="en-US" sz="1800" b="1" baseline="0" dirty="0" smtClean="0"/>
                        <a:t> Trades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baseline="0" dirty="0" smtClean="0"/>
                        <a:t>Furniture Trades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="1" i="1" u="none" baseline="0" dirty="0" smtClean="0"/>
                        <a:t>Assessment Methodology - RPL</a:t>
                      </a:r>
                      <a:endParaRPr lang="en-US" sz="1800" b="1" i="1" u="none" dirty="0" smtClean="0"/>
                    </a:p>
                    <a:p>
                      <a:pPr algn="l"/>
                      <a:r>
                        <a:rPr lang="en-US" sz="1800" b="1" i="1" u="none" dirty="0" smtClean="0">
                          <a:solidFill>
                            <a:schemeClr val="tx1"/>
                          </a:solidFill>
                        </a:rPr>
                        <a:t>Proof of  SETA Accreditation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3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1908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Internships / Work Place Experience 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7667"/>
              </p:ext>
            </p:extLst>
          </p:nvPr>
        </p:nvGraphicFramePr>
        <p:xfrm>
          <a:off x="152401" y="1143094"/>
          <a:ext cx="8837519" cy="530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4092"/>
                <a:gridCol w="1212107"/>
                <a:gridCol w="1005735"/>
                <a:gridCol w="1416278"/>
                <a:gridCol w="3799307"/>
              </a:tblGrid>
              <a:tr h="10714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63618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18.2</a:t>
                      </a:r>
                    </a:p>
                    <a:p>
                      <a:pPr algn="l"/>
                      <a:r>
                        <a:rPr lang="en-US" sz="1800" b="1" dirty="0" smtClean="0"/>
                        <a:t>Unemployed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R 15</a:t>
                      </a:r>
                      <a:r>
                        <a:rPr lang="en-US" sz="1800" b="1" baseline="0" dirty="0" smtClean="0"/>
                        <a:t>,</a:t>
                      </a:r>
                      <a:r>
                        <a:rPr lang="en-US" sz="1800" b="1" dirty="0" smtClean="0"/>
                        <a:t>000 (6 Months)</a:t>
                      </a:r>
                    </a:p>
                    <a:p>
                      <a:pPr algn="l"/>
                      <a:endParaRPr lang="en-US" sz="1800" b="1" dirty="0" smtClean="0"/>
                    </a:p>
                    <a:p>
                      <a:pPr algn="l"/>
                      <a:r>
                        <a:rPr lang="en-US" sz="1800" b="1" dirty="0" smtClean="0"/>
                        <a:t>R30,000</a:t>
                      </a:r>
                      <a:r>
                        <a:rPr lang="en-US" sz="1800" b="1" baseline="0" dirty="0" smtClean="0"/>
                        <a:t> (12 Months)</a:t>
                      </a:r>
                      <a:endParaRPr lang="en-US" sz="1800" b="1" dirty="0" smtClean="0"/>
                    </a:p>
                    <a:p>
                      <a:pPr algn="l"/>
                      <a:endParaRPr lang="en-US" sz="1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Workplace Providers – learnerships / apprentice-ships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 dirty="0" smtClean="0"/>
                        <a:t>Occupationally-directed Education and Training: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u="none" dirty="0" smtClean="0"/>
                        <a:t>Unemploye</a:t>
                      </a:r>
                      <a:r>
                        <a:rPr lang="en-US" sz="1600" u="none" baseline="0" dirty="0" smtClean="0"/>
                        <a:t>d Graduates at registered TVET/HET Institutions</a:t>
                      </a:r>
                      <a:endParaRPr lang="en-US" sz="1600" u="none" dirty="0" smtClean="0"/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u="none" dirty="0" smtClean="0"/>
                        <a:t>Duration of 6 months</a:t>
                      </a:r>
                    </a:p>
                    <a:p>
                      <a:pPr algn="l"/>
                      <a:r>
                        <a:rPr lang="en-US" sz="1600" u="none" dirty="0" smtClean="0"/>
                        <a:t>Proof of Recognised/Registered Qualification, </a:t>
                      </a:r>
                      <a:r>
                        <a:rPr lang="en-US" sz="1600" b="1" i="1" u="none" dirty="0" smtClean="0">
                          <a:solidFill>
                            <a:schemeClr val="tx1"/>
                          </a:solidFill>
                        </a:rPr>
                        <a:t>Proof</a:t>
                      </a:r>
                      <a:r>
                        <a:rPr lang="en-US" sz="1600" b="1" i="1" u="none" baseline="0" dirty="0" smtClean="0">
                          <a:solidFill>
                            <a:schemeClr val="tx1"/>
                          </a:solidFill>
                        </a:rPr>
                        <a:t> of Mentors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891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HETs/TVETs partnering with Workplace Providers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sng" dirty="0" smtClean="0"/>
                        <a:t>Occupationally-directed Education and Training:</a:t>
                      </a:r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u="none" dirty="0" smtClean="0"/>
                        <a:t>Unemploye</a:t>
                      </a:r>
                      <a:r>
                        <a:rPr lang="en-US" sz="1600" u="none" baseline="0" dirty="0" smtClean="0"/>
                        <a:t>d Graduates at registered TVET/HET Institutions</a:t>
                      </a:r>
                      <a:endParaRPr lang="en-US" sz="1600" u="none" dirty="0" smtClean="0"/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600" u="none" dirty="0" smtClean="0"/>
                        <a:t>Duration of 6 months</a:t>
                      </a:r>
                    </a:p>
                    <a:p>
                      <a:pPr algn="l"/>
                      <a:r>
                        <a:rPr lang="en-US" sz="1600" u="none" dirty="0" smtClean="0"/>
                        <a:t>Proof of Recognised/Registered Qualification, </a:t>
                      </a:r>
                      <a:r>
                        <a:rPr lang="en-US" sz="1600" b="1" i="1" u="none" dirty="0" smtClean="0">
                          <a:solidFill>
                            <a:schemeClr val="tx1"/>
                          </a:solidFill>
                        </a:rPr>
                        <a:t>Proof</a:t>
                      </a:r>
                      <a:r>
                        <a:rPr lang="en-US" sz="1600" b="1" i="1" u="none" baseline="0" dirty="0" smtClean="0">
                          <a:solidFill>
                            <a:schemeClr val="tx1"/>
                          </a:solidFill>
                        </a:rPr>
                        <a:t> of Mentors</a:t>
                      </a:r>
                    </a:p>
                    <a:p>
                      <a:pPr algn="l"/>
                      <a:r>
                        <a:rPr lang="en-US" sz="1600" b="1" i="1" u="none" baseline="0" dirty="0" smtClean="0">
                          <a:solidFill>
                            <a:schemeClr val="tx1"/>
                          </a:solidFill>
                        </a:rPr>
                        <a:t>Proof of WK agreement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2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5567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Work Integrated Learning</a:t>
            </a:r>
            <a:r>
              <a:rPr lang="en-US" sz="3200" dirty="0" smtClean="0">
                <a:ln>
                  <a:noFill/>
                </a:ln>
              </a:rPr>
              <a:t> Programmes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433123"/>
              </p:ext>
            </p:extLst>
          </p:nvPr>
        </p:nvGraphicFramePr>
        <p:xfrm>
          <a:off x="170575" y="1222136"/>
          <a:ext cx="8743949" cy="52548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0945"/>
                <a:gridCol w="1307507"/>
                <a:gridCol w="1062349"/>
                <a:gridCol w="1225787"/>
                <a:gridCol w="3677361"/>
              </a:tblGrid>
              <a:tr h="1501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Learner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Maximum</a:t>
                      </a:r>
                      <a:r>
                        <a:rPr lang="en-US" sz="1800" baseline="0" dirty="0" smtClean="0"/>
                        <a:t> Cost Per Learner (VAT Zero Rated)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</a:t>
                      </a:r>
                      <a:r>
                        <a:rPr lang="en-US" sz="1800" baseline="0" dirty="0" smtClean="0"/>
                        <a:t> of learners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Applicant</a:t>
                      </a:r>
                      <a:r>
                        <a:rPr lang="en-US" sz="1800" baseline="0" dirty="0" smtClean="0"/>
                        <a:t> Category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Criteria 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61542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18.2</a:t>
                      </a:r>
                    </a:p>
                    <a:p>
                      <a:pPr algn="l"/>
                      <a:r>
                        <a:rPr lang="en-US" sz="1800" dirty="0" smtClean="0"/>
                        <a:t>Unemployed</a:t>
                      </a:r>
                      <a:endParaRPr lang="en-US" sz="1800" b="1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 15</a:t>
                      </a:r>
                      <a:r>
                        <a:rPr lang="en-US" sz="1800" baseline="0" dirty="0" smtClean="0"/>
                        <a:t>,</a:t>
                      </a:r>
                      <a:r>
                        <a:rPr lang="en-US" sz="1800" dirty="0" smtClean="0"/>
                        <a:t>000     (6 M</a:t>
                      </a:r>
                      <a:r>
                        <a:rPr lang="en-US" sz="1800" baseline="0" dirty="0" smtClean="0"/>
                        <a:t>onths)</a:t>
                      </a:r>
                    </a:p>
                    <a:p>
                      <a:pPr algn="l"/>
                      <a:endParaRPr lang="en-US" sz="1800" baseline="0" dirty="0" smtClean="0"/>
                    </a:p>
                    <a:p>
                      <a:pPr algn="l"/>
                      <a:r>
                        <a:rPr lang="en-US" sz="1800" baseline="0" dirty="0" smtClean="0"/>
                        <a:t>R 30,000 (12 Months)</a:t>
                      </a:r>
                    </a:p>
                    <a:p>
                      <a:pPr algn="l"/>
                      <a:endParaRPr lang="en-US" sz="1800" baseline="0" dirty="0" smtClean="0"/>
                    </a:p>
                    <a:p>
                      <a:pPr algn="l"/>
                      <a:r>
                        <a:rPr lang="en-US" sz="1800" baseline="0" dirty="0" smtClean="0"/>
                        <a:t>R45,000  (18 Months)</a:t>
                      </a:r>
                    </a:p>
                    <a:p>
                      <a:pPr algn="l"/>
                      <a:endParaRPr 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450</a:t>
                      </a:r>
                      <a:r>
                        <a:rPr lang="en-US" sz="1800" baseline="0" dirty="0" smtClean="0"/>
                        <a:t> TVET</a:t>
                      </a:r>
                    </a:p>
                    <a:p>
                      <a:pPr algn="ctr"/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250 HET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Workplace Providers</a:t>
                      </a:r>
                      <a:endParaRPr lang="en-US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u="sng" dirty="0" smtClean="0"/>
                        <a:t>Structured Experiential</a:t>
                      </a:r>
                      <a:r>
                        <a:rPr lang="en-US" sz="1800" u="sng" baseline="0" dirty="0" smtClean="0"/>
                        <a:t> Learning:</a:t>
                      </a:r>
                      <a:endParaRPr lang="en-US" sz="1800" u="sng" dirty="0" smtClean="0"/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u="none" dirty="0" smtClean="0"/>
                        <a:t>Unemploye</a:t>
                      </a:r>
                      <a:r>
                        <a:rPr lang="en-US" sz="1800" u="none" baseline="0" dirty="0" smtClean="0"/>
                        <a:t>d students  registered  at TVET/HET Institutions, completing experiential learning internship component to obtain full qualification.</a:t>
                      </a:r>
                      <a:endParaRPr lang="en-US" sz="1800" u="none" dirty="0" smtClean="0"/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u="none" dirty="0" smtClean="0"/>
                        <a:t>Duration of 6 </a:t>
                      </a:r>
                      <a:r>
                        <a:rPr lang="en-US" sz="1800" u="none" baseline="0" dirty="0" smtClean="0"/>
                        <a:t>and or 12 Months</a:t>
                      </a:r>
                      <a:endParaRPr lang="en-US" sz="1800" u="none" dirty="0" smtClean="0"/>
                    </a:p>
                    <a:p>
                      <a:pPr marL="265113" indent="-176213" algn="l">
                        <a:buFont typeface="Arial" pitchFamily="34" charset="0"/>
                        <a:buChar char="•"/>
                      </a:pPr>
                      <a:r>
                        <a:rPr lang="en-US" sz="1800" u="none" dirty="0" smtClean="0"/>
                        <a:t>Must be structured</a:t>
                      </a:r>
                      <a:r>
                        <a:rPr lang="en-US" sz="1800" u="none" baseline="0" dirty="0" smtClean="0"/>
                        <a:t> experiential learning programme</a:t>
                      </a:r>
                      <a:endParaRPr lang="en-US" sz="1800" u="none" dirty="0" smtClean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u="none" dirty="0" smtClean="0"/>
                        <a:t>Proof of Recognized/Registered Qualification, Proof</a:t>
                      </a:r>
                      <a:r>
                        <a:rPr lang="en-US" sz="1800" u="none" baseline="0" dirty="0" smtClean="0"/>
                        <a:t> of Mentors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u="none" baseline="0" dirty="0" smtClean="0"/>
                        <a:t>Proof of Recognized/Registered Institution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919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TVETs /HETs partnering with Workplace Providers</a:t>
                      </a:r>
                      <a:endParaRPr lang="en-US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38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Funding Type 2 : Non-PIVOTAL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00175" y="2476500"/>
            <a:ext cx="6343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Discretionary Grant Funding : </a:t>
            </a:r>
          </a:p>
          <a:p>
            <a:pPr algn="ctr"/>
            <a:r>
              <a:rPr lang="en-US" sz="3200" b="1" dirty="0"/>
              <a:t>Special Projects</a:t>
            </a:r>
          </a:p>
        </p:txBody>
      </p:sp>
    </p:spTree>
    <p:extLst>
      <p:ext uri="{BB962C8B-B14F-4D97-AF65-F5344CB8AC3E}">
        <p14:creationId xmlns:p14="http://schemas.microsoft.com/office/powerpoint/2010/main" val="267137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924" y="10201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Special Projects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Address Sectorial Priorities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86824"/>
            <a:ext cx="44069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1.  High Level Skills Development Projects Linked to Sector Development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Address high level skills needs and sector development and innovation capacity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HET Institutions invited to submit project applications to address:</a:t>
            </a:r>
          </a:p>
          <a:p>
            <a:pPr marL="354013" indent="-87313">
              <a:defRPr/>
            </a:pPr>
            <a:r>
              <a:rPr lang="en-US" sz="2000" dirty="0">
                <a:latin typeface="+mj-lt"/>
              </a:rPr>
              <a:t>-Access to graduate/post-graduate programmes</a:t>
            </a:r>
          </a:p>
          <a:p>
            <a:pPr marL="354013" indent="-87313">
              <a:defRPr/>
            </a:pPr>
            <a:r>
              <a:rPr lang="en-US" sz="2000" dirty="0">
                <a:latin typeface="+mj-lt"/>
              </a:rPr>
              <a:t>-Increase work experience and experiential learning for students</a:t>
            </a:r>
          </a:p>
          <a:p>
            <a:pPr marL="176213" indent="-176213">
              <a:buFont typeface="Arial" pitchFamily="34" charset="0"/>
              <a:buChar char="•"/>
              <a:tabLst>
                <a:tab pos="176213" algn="l"/>
              </a:tabLst>
              <a:defRPr/>
            </a:pPr>
            <a:r>
              <a:rPr lang="en-US" sz="2000" dirty="0">
                <a:latin typeface="+mj-lt"/>
              </a:rPr>
              <a:t>To address scarce and critical skills of the various FP&amp;M SETA </a:t>
            </a:r>
            <a:r>
              <a:rPr lang="en-US" sz="2000" dirty="0" smtClean="0">
                <a:latin typeface="+mj-lt"/>
              </a:rPr>
              <a:t>sub-sectors including clusters or sectoral group projects. </a:t>
            </a:r>
            <a:endParaRPr lang="en-US" sz="2000" dirty="0">
              <a:latin typeface="+mj-lt"/>
            </a:endParaRPr>
          </a:p>
          <a:p>
            <a:pPr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900" y="1186824"/>
            <a:ext cx="43561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j-lt"/>
              </a:rPr>
              <a:t>2.  </a:t>
            </a:r>
            <a:r>
              <a:rPr lang="en-US" sz="2000" b="1" dirty="0">
                <a:latin typeface="+mj-lt"/>
              </a:rPr>
              <a:t>Rural Development Projects</a:t>
            </a:r>
            <a:endParaRPr lang="en-US" sz="2000" dirty="0">
              <a:latin typeface="+mj-lt"/>
            </a:endParaRPr>
          </a:p>
          <a:p>
            <a:pPr>
              <a:defRPr/>
            </a:pPr>
            <a:r>
              <a:rPr lang="en-US" sz="2000" dirty="0">
                <a:latin typeface="+mj-lt"/>
              </a:rPr>
              <a:t>Funding is available  to: 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enhance skills development amongst  unemployed people &amp; address poverty alleviation.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Empower people  through entrepreneurship.</a:t>
            </a:r>
          </a:p>
          <a:p>
            <a:pPr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r>
              <a:rPr lang="en-US" sz="2000" b="1" dirty="0" smtClean="0">
                <a:latin typeface="+mj-lt"/>
              </a:rPr>
              <a:t>3. Funding </a:t>
            </a:r>
            <a:r>
              <a:rPr lang="en-US" sz="2000" b="1" dirty="0">
                <a:latin typeface="+mj-lt"/>
              </a:rPr>
              <a:t>is also available for organizations training people/ workers living with disabilities</a:t>
            </a:r>
          </a:p>
          <a:p>
            <a:pPr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r>
              <a:rPr lang="en-US" sz="2000" b="1" dirty="0" smtClean="0">
                <a:latin typeface="+mj-lt"/>
              </a:rPr>
              <a:t>4. </a:t>
            </a:r>
            <a:r>
              <a:rPr lang="en-US" sz="2000" b="1" dirty="0">
                <a:latin typeface="+mj-lt"/>
              </a:rPr>
              <a:t>HIV/AIDS AWARENESS – funding is available for projects relating to HIV/AIDS awareness.</a:t>
            </a:r>
          </a:p>
        </p:txBody>
      </p:sp>
    </p:spTree>
    <p:extLst>
      <p:ext uri="{BB962C8B-B14F-4D97-AF65-F5344CB8AC3E}">
        <p14:creationId xmlns:p14="http://schemas.microsoft.com/office/powerpoint/2010/main" val="44594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IMPORTANT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FP&amp;M SETA will not allocate funding </a:t>
            </a:r>
          </a:p>
          <a:p>
            <a:pPr algn="ctr">
              <a:buNone/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from its 2016/17 budget to beneficiaries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who have not yet implemented (or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demonstrated sufficient progress with regards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to) projects allocated to them in 2015/16 or prior funded years.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31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924" y="33478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 Period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0175" y="2477185"/>
            <a:ext cx="6343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Opening Date : </a:t>
            </a:r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January  2016</a:t>
            </a:r>
          </a:p>
          <a:p>
            <a:endParaRPr lang="en-US" sz="3200" b="1" dirty="0"/>
          </a:p>
          <a:p>
            <a:r>
              <a:rPr lang="en-US" sz="3200" b="1" dirty="0"/>
              <a:t>Closing Date: 30 April </a:t>
            </a:r>
            <a:r>
              <a:rPr lang="en-US" sz="3200" b="1" dirty="0" smtClean="0"/>
              <a:t>2016 </a:t>
            </a:r>
            <a:r>
              <a:rPr lang="en-US" sz="3200" b="1" dirty="0"/>
              <a:t>at </a:t>
            </a:r>
            <a:r>
              <a:rPr lang="en-US" sz="3200" b="1" dirty="0" smtClean="0"/>
              <a:t>24h00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660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8"/>
          <p:cNvSpPr>
            <a:spLocks noGrp="1"/>
          </p:cNvSpPr>
          <p:nvPr>
            <p:ph type="title"/>
          </p:nvPr>
        </p:nvSpPr>
        <p:spPr>
          <a:xfrm>
            <a:off x="684924" y="33478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 Process : Submissions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6749" y="1662448"/>
            <a:ext cx="1809366" cy="2764800"/>
            <a:chOff x="152419" y="11"/>
            <a:chExt cx="1809366" cy="2764800"/>
          </a:xfrm>
        </p:grpSpPr>
        <p:sp>
          <p:nvSpPr>
            <p:cNvPr id="30" name="Rounded Rectangle 29"/>
            <p:cNvSpPr/>
            <p:nvPr/>
          </p:nvSpPr>
          <p:spPr>
            <a:xfrm>
              <a:off x="152419" y="11"/>
              <a:ext cx="1809366" cy="2764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52419" y="11"/>
              <a:ext cx="1809366" cy="72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Method of Submission</a:t>
              </a:r>
              <a:endParaRPr lang="en-US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5861" y="2354123"/>
            <a:ext cx="1809366" cy="2841440"/>
            <a:chOff x="151531" y="691686"/>
            <a:chExt cx="1809366" cy="2841440"/>
          </a:xfrm>
        </p:grpSpPr>
        <p:sp>
          <p:nvSpPr>
            <p:cNvPr id="28" name="Rounded Rectangle 27"/>
            <p:cNvSpPr/>
            <p:nvPr/>
          </p:nvSpPr>
          <p:spPr>
            <a:xfrm>
              <a:off x="151531" y="691686"/>
              <a:ext cx="1809366" cy="284144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204526" y="744681"/>
              <a:ext cx="1703376" cy="2735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Web-based electronic Submission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32844" y="1799076"/>
            <a:ext cx="573513" cy="450480"/>
            <a:chOff x="2308514" y="136639"/>
            <a:chExt cx="573513" cy="450480"/>
          </a:xfrm>
        </p:grpSpPr>
        <p:sp>
          <p:nvSpPr>
            <p:cNvPr id="26" name="Right Arrow 25"/>
            <p:cNvSpPr/>
            <p:nvPr/>
          </p:nvSpPr>
          <p:spPr>
            <a:xfrm rot="21599986">
              <a:off x="2308514" y="136639"/>
              <a:ext cx="573513" cy="45048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8"/>
            <p:cNvSpPr/>
            <p:nvPr/>
          </p:nvSpPr>
          <p:spPr>
            <a:xfrm rot="21599986">
              <a:off x="2308514" y="226735"/>
              <a:ext cx="438369" cy="27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68218" y="1662437"/>
            <a:ext cx="1809366" cy="2764800"/>
            <a:chOff x="3043888" y="0"/>
            <a:chExt cx="1809366" cy="2764800"/>
          </a:xfrm>
        </p:grpSpPr>
        <p:sp>
          <p:nvSpPr>
            <p:cNvPr id="24" name="Rounded Rectangle 23"/>
            <p:cNvSpPr/>
            <p:nvPr/>
          </p:nvSpPr>
          <p:spPr>
            <a:xfrm>
              <a:off x="3043888" y="0"/>
              <a:ext cx="1809366" cy="2764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0"/>
            <p:cNvSpPr/>
            <p:nvPr/>
          </p:nvSpPr>
          <p:spPr>
            <a:xfrm>
              <a:off x="3043888" y="0"/>
              <a:ext cx="1809366" cy="72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Make Submission</a:t>
              </a:r>
              <a:endParaRPr lang="en-US" sz="20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9549" y="2378094"/>
            <a:ext cx="1809366" cy="2688122"/>
            <a:chOff x="3065219" y="715657"/>
            <a:chExt cx="1809366" cy="2688122"/>
          </a:xfrm>
        </p:grpSpPr>
        <p:sp>
          <p:nvSpPr>
            <p:cNvPr id="22" name="Rounded Rectangle 21"/>
            <p:cNvSpPr/>
            <p:nvPr/>
          </p:nvSpPr>
          <p:spPr>
            <a:xfrm>
              <a:off x="3065219" y="715657"/>
              <a:ext cx="1809366" cy="26881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2"/>
            <p:cNvSpPr/>
            <p:nvPr/>
          </p:nvSpPr>
          <p:spPr>
            <a:xfrm>
              <a:off x="3118214" y="768652"/>
              <a:ext cx="1703376" cy="2582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Follow online guidelines</a:t>
              </a:r>
              <a:endParaRPr lang="en-US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6165" y="1799076"/>
            <a:ext cx="450239" cy="450480"/>
            <a:chOff x="5141835" y="136639"/>
            <a:chExt cx="450239" cy="450480"/>
          </a:xfrm>
        </p:grpSpPr>
        <p:sp>
          <p:nvSpPr>
            <p:cNvPr id="20" name="Right Arrow 19"/>
            <p:cNvSpPr/>
            <p:nvPr/>
          </p:nvSpPr>
          <p:spPr>
            <a:xfrm rot="15">
              <a:off x="5141835" y="136639"/>
              <a:ext cx="450239" cy="45048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 rot="15">
              <a:off x="5141835" y="226735"/>
              <a:ext cx="315167" cy="27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27092" y="1662448"/>
            <a:ext cx="1809366" cy="2764800"/>
            <a:chOff x="5702762" y="11"/>
            <a:chExt cx="1809366" cy="2764800"/>
          </a:xfrm>
        </p:grpSpPr>
        <p:sp>
          <p:nvSpPr>
            <p:cNvPr id="18" name="Rounded Rectangle 17"/>
            <p:cNvSpPr/>
            <p:nvPr/>
          </p:nvSpPr>
          <p:spPr>
            <a:xfrm>
              <a:off x="5702762" y="11"/>
              <a:ext cx="1809366" cy="2764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6"/>
            <p:cNvSpPr/>
            <p:nvPr/>
          </p:nvSpPr>
          <p:spPr>
            <a:xfrm>
              <a:off x="5702762" y="11"/>
              <a:ext cx="1809366" cy="72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Verify Submission</a:t>
              </a:r>
              <a:endParaRPr lang="en-US" sz="20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8773" y="2390396"/>
            <a:ext cx="1888372" cy="2752171"/>
            <a:chOff x="5734443" y="727960"/>
            <a:chExt cx="1809366" cy="2442866"/>
          </a:xfrm>
        </p:grpSpPr>
        <p:sp>
          <p:nvSpPr>
            <p:cNvPr id="16" name="Rounded Rectangle 15"/>
            <p:cNvSpPr/>
            <p:nvPr/>
          </p:nvSpPr>
          <p:spPr>
            <a:xfrm>
              <a:off x="5734443" y="727960"/>
              <a:ext cx="1809366" cy="24428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8"/>
            <p:cNvSpPr/>
            <p:nvPr/>
          </p:nvSpPr>
          <p:spPr>
            <a:xfrm>
              <a:off x="5787438" y="780955"/>
              <a:ext cx="1703376" cy="2336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Ensure submitted before deadline.</a:t>
              </a:r>
              <a:endParaRPr lang="en-US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Acknowledge-</a:t>
              </a:r>
              <a:r>
                <a:rPr lang="en-US" kern="1200" dirty="0" err="1" smtClean="0"/>
                <a:t>ment</a:t>
              </a:r>
              <a:r>
                <a:rPr lang="en-US" kern="1200" dirty="0" smtClean="0"/>
                <a:t> of submission received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62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8"/>
          <p:cNvSpPr>
            <a:spLocks noGrp="1"/>
          </p:cNvSpPr>
          <p:nvPr>
            <p:ph type="title"/>
          </p:nvPr>
        </p:nvSpPr>
        <p:spPr>
          <a:xfrm>
            <a:off x="684924" y="33478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 Process : Evaluations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6749" y="1640392"/>
            <a:ext cx="1809366" cy="2764800"/>
            <a:chOff x="76209" y="0"/>
            <a:chExt cx="1809366" cy="2764800"/>
          </a:xfrm>
        </p:grpSpPr>
        <p:sp>
          <p:nvSpPr>
            <p:cNvPr id="27" name="Rounded Rectangle 26"/>
            <p:cNvSpPr/>
            <p:nvPr/>
          </p:nvSpPr>
          <p:spPr>
            <a:xfrm>
              <a:off x="76209" y="0"/>
              <a:ext cx="1809366" cy="2764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76209" y="0"/>
              <a:ext cx="1809366" cy="72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Evaluation</a:t>
              </a:r>
              <a:endParaRPr lang="en-US" sz="2000" b="1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5861" y="2199810"/>
            <a:ext cx="1809366" cy="3434508"/>
            <a:chOff x="75321" y="559418"/>
            <a:chExt cx="1809366" cy="3017797"/>
          </a:xfrm>
        </p:grpSpPr>
        <p:sp>
          <p:nvSpPr>
            <p:cNvPr id="25" name="Rounded Rectangle 24"/>
            <p:cNvSpPr/>
            <p:nvPr/>
          </p:nvSpPr>
          <p:spPr>
            <a:xfrm>
              <a:off x="75321" y="559418"/>
              <a:ext cx="1809366" cy="301779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128316" y="612413"/>
              <a:ext cx="1703376" cy="2911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Pre-eliminations</a:t>
              </a:r>
              <a:endParaRPr lang="en-US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Non-eligible criteria (invalid tax cert, outside FP&amp;M scope, failure to meet deadline)</a:t>
              </a:r>
              <a:endParaRPr lang="en-US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Levy payers – approved WSP</a:t>
              </a:r>
              <a:endParaRPr lang="en-US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56641" y="1777025"/>
            <a:ext cx="573513" cy="450480"/>
            <a:chOff x="2156101" y="136633"/>
            <a:chExt cx="573513" cy="450480"/>
          </a:xfrm>
        </p:grpSpPr>
        <p:sp>
          <p:nvSpPr>
            <p:cNvPr id="23" name="Right Arrow 22"/>
            <p:cNvSpPr/>
            <p:nvPr/>
          </p:nvSpPr>
          <p:spPr>
            <a:xfrm>
              <a:off x="2156101" y="136633"/>
              <a:ext cx="573513" cy="45048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8"/>
            <p:cNvSpPr/>
            <p:nvPr/>
          </p:nvSpPr>
          <p:spPr>
            <a:xfrm>
              <a:off x="2156101" y="226729"/>
              <a:ext cx="438369" cy="27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68217" y="1640392"/>
            <a:ext cx="1809366" cy="2764800"/>
            <a:chOff x="2967677" y="0"/>
            <a:chExt cx="1809366" cy="2764800"/>
          </a:xfrm>
        </p:grpSpPr>
        <p:sp>
          <p:nvSpPr>
            <p:cNvPr id="21" name="Rounded Rectangle 20"/>
            <p:cNvSpPr/>
            <p:nvPr/>
          </p:nvSpPr>
          <p:spPr>
            <a:xfrm>
              <a:off x="2967677" y="0"/>
              <a:ext cx="1809366" cy="2764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2967677" y="0"/>
              <a:ext cx="1809366" cy="72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Recommen-dation</a:t>
              </a:r>
              <a:endParaRPr lang="en-US" sz="20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9549" y="2356049"/>
            <a:ext cx="1809366" cy="2688122"/>
            <a:chOff x="2989009" y="715657"/>
            <a:chExt cx="1809366" cy="2688122"/>
          </a:xfrm>
        </p:grpSpPr>
        <p:sp>
          <p:nvSpPr>
            <p:cNvPr id="19" name="Rounded Rectangle 18"/>
            <p:cNvSpPr/>
            <p:nvPr/>
          </p:nvSpPr>
          <p:spPr>
            <a:xfrm>
              <a:off x="2989009" y="715657"/>
              <a:ext cx="1809366" cy="26881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3042004" y="768652"/>
              <a:ext cx="1703376" cy="2582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Applications verified &amp; evaluated at regional level</a:t>
              </a:r>
              <a:endParaRPr lang="en-US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Applications recommended for approval to Board by Projects Committee</a:t>
              </a:r>
              <a:endParaRPr lang="en-US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89961" y="1777025"/>
            <a:ext cx="450239" cy="450480"/>
            <a:chOff x="4989421" y="136633"/>
            <a:chExt cx="450239" cy="450480"/>
          </a:xfrm>
        </p:grpSpPr>
        <p:sp>
          <p:nvSpPr>
            <p:cNvPr id="17" name="Right Arrow 16"/>
            <p:cNvSpPr/>
            <p:nvPr/>
          </p:nvSpPr>
          <p:spPr>
            <a:xfrm>
              <a:off x="4989421" y="136633"/>
              <a:ext cx="450239" cy="45048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4"/>
            <p:cNvSpPr/>
            <p:nvPr/>
          </p:nvSpPr>
          <p:spPr>
            <a:xfrm>
              <a:off x="4989421" y="226729"/>
              <a:ext cx="315167" cy="27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7092" y="1640392"/>
            <a:ext cx="1809366" cy="2764800"/>
            <a:chOff x="5626552" y="0"/>
            <a:chExt cx="1809366" cy="2764800"/>
          </a:xfrm>
        </p:grpSpPr>
        <p:sp>
          <p:nvSpPr>
            <p:cNvPr id="15" name="Rounded Rectangle 14"/>
            <p:cNvSpPr/>
            <p:nvPr/>
          </p:nvSpPr>
          <p:spPr>
            <a:xfrm>
              <a:off x="5626552" y="0"/>
              <a:ext cx="1809366" cy="27648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6"/>
            <p:cNvSpPr/>
            <p:nvPr/>
          </p:nvSpPr>
          <p:spPr>
            <a:xfrm>
              <a:off x="5626552" y="0"/>
              <a:ext cx="1809366" cy="723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Approval</a:t>
              </a:r>
              <a:endParaRPr lang="en-US" sz="20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8773" y="2326768"/>
            <a:ext cx="1809366" cy="2442866"/>
            <a:chOff x="5658233" y="727960"/>
            <a:chExt cx="1809366" cy="2442866"/>
          </a:xfrm>
        </p:grpSpPr>
        <p:sp>
          <p:nvSpPr>
            <p:cNvPr id="13" name="Rounded Rectangle 12"/>
            <p:cNvSpPr/>
            <p:nvPr/>
          </p:nvSpPr>
          <p:spPr>
            <a:xfrm>
              <a:off x="5658233" y="727960"/>
              <a:ext cx="1809366" cy="244286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18"/>
            <p:cNvSpPr/>
            <p:nvPr/>
          </p:nvSpPr>
          <p:spPr>
            <a:xfrm>
              <a:off x="5711228" y="780955"/>
              <a:ext cx="1703376" cy="2336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Board approves application – final decision</a:t>
              </a:r>
              <a:endParaRPr lang="en-US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smtClean="0"/>
                <a:t>Applicants notified in writing</a:t>
              </a: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86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Details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543" y="1851086"/>
            <a:ext cx="3747363" cy="339447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Projects</a:t>
            </a:r>
            <a:endParaRPr lang="en-US" sz="2000" dirty="0"/>
          </a:p>
          <a:p>
            <a:pPr lvl="1"/>
            <a:r>
              <a:rPr lang="en-US" sz="2000" dirty="0"/>
              <a:t>Kennedy Matodzi –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011 </a:t>
            </a:r>
            <a:r>
              <a:rPr lang="en-US" sz="2000" dirty="0"/>
              <a:t>403 1700</a:t>
            </a:r>
          </a:p>
          <a:p>
            <a:pPr lvl="1"/>
            <a:r>
              <a:rPr lang="en-US" sz="2000" dirty="0">
                <a:hlinkClick r:id="rId2"/>
              </a:rPr>
              <a:t>KennedyM@fpmseta.org.za</a:t>
            </a:r>
            <a:endParaRPr lang="en-US" sz="2000" dirty="0"/>
          </a:p>
          <a:p>
            <a:pPr marL="342891" lvl="1" indent="0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5675" y="1198673"/>
            <a:ext cx="4071635" cy="490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Johannesburg</a:t>
            </a:r>
          </a:p>
          <a:p>
            <a:pPr lvl="1"/>
            <a:r>
              <a:rPr lang="en-US" sz="2000" dirty="0"/>
              <a:t>William Malema – 011-403 1700</a:t>
            </a:r>
          </a:p>
          <a:p>
            <a:pPr lvl="1"/>
            <a:r>
              <a:rPr lang="en-US" sz="2000" dirty="0">
                <a:hlinkClick r:id="rId3"/>
              </a:rPr>
              <a:t>WilliamM@fpmseta.org.za</a:t>
            </a: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000" dirty="0"/>
              <a:t>Cape Town</a:t>
            </a:r>
          </a:p>
          <a:p>
            <a:pPr lvl="1"/>
            <a:r>
              <a:rPr lang="en-US" sz="2000" dirty="0"/>
              <a:t>Leigh Hayes– 021-462 0057</a:t>
            </a:r>
          </a:p>
          <a:p>
            <a:pPr lvl="1"/>
            <a:r>
              <a:rPr lang="en-US" sz="2000" dirty="0">
                <a:hlinkClick r:id="rId4"/>
              </a:rPr>
              <a:t>LeighH@fpmseta.org.za</a:t>
            </a: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000" dirty="0"/>
              <a:t>Durban</a:t>
            </a:r>
          </a:p>
          <a:p>
            <a:pPr lvl="1"/>
            <a:r>
              <a:rPr lang="en-US" sz="2000" dirty="0"/>
              <a:t>Lungile Shabangu– 031-7024482</a:t>
            </a:r>
          </a:p>
          <a:p>
            <a:pPr lvl="1"/>
            <a:r>
              <a:rPr lang="en-US" sz="2000" dirty="0">
                <a:hlinkClick r:id="rId5"/>
              </a:rPr>
              <a:t>LungileS@fpmseta.org.za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276" y="1948735"/>
            <a:ext cx="523220" cy="2859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200" dirty="0"/>
              <a:t>REGIONAL OFFICES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7271" y="1948735"/>
            <a:ext cx="523220" cy="28591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200" dirty="0"/>
              <a:t>HEAD OFFICE</a:t>
            </a:r>
          </a:p>
        </p:txBody>
      </p:sp>
    </p:spTree>
    <p:extLst>
      <p:ext uri="{BB962C8B-B14F-4D97-AF65-F5344CB8AC3E}">
        <p14:creationId xmlns:p14="http://schemas.microsoft.com/office/powerpoint/2010/main" val="2679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Overview </a:t>
            </a:r>
            <a:r>
              <a:rPr lang="en-US" sz="3200" dirty="0"/>
              <a:t>of 15/16 Applications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3" y="1755616"/>
            <a:ext cx="8247427" cy="30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4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30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112" y="2611998"/>
            <a:ext cx="3357966" cy="33579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18238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 &amp; Answers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922" y="2698034"/>
            <a:ext cx="3206140" cy="13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31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113191" y="2891122"/>
            <a:ext cx="2045280" cy="6001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450" dirty="0">
                <a:ln w="0"/>
                <a:solidFill>
                  <a:srgbClr val="7B9C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Thank-you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112" y="2611998"/>
            <a:ext cx="3357966" cy="33579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41781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57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Overview </a:t>
            </a:r>
            <a:r>
              <a:rPr lang="en-US" sz="3200" dirty="0"/>
              <a:t>of 15/16 Applications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1398856"/>
            <a:ext cx="7533620" cy="39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730" y="1198674"/>
            <a:ext cx="8062174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/>
              <a:t>Some of the following </a:t>
            </a:r>
            <a:r>
              <a:rPr lang="en-US" sz="2200" dirty="0" smtClean="0"/>
              <a:t>challenges </a:t>
            </a:r>
            <a:r>
              <a:rPr lang="en-US" sz="2200" dirty="0"/>
              <a:t>were encountered: </a:t>
            </a:r>
          </a:p>
          <a:p>
            <a:pPr>
              <a:defRPr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Invalid documentation (Tax clearance, etc.)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Outside FP&amp;M SETA Scope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Incomplete / pending submissions.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Failure to meet deadline.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Over subscription (Statistics provided)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WSP and Pivotal Plan submitted and not approved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Projects applied for not linked to approved Pivotal Plan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Applications not addressing Scare and Critical Skills of the sector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Request for changes to funding awarded that ends up affecting targets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Unrealistic applications. i.e. Applying for 500 learners when our budget is for 600 learners</a:t>
            </a:r>
          </a:p>
          <a:p>
            <a:pPr>
              <a:lnSpc>
                <a:spcPct val="80000"/>
              </a:lnSpc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869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Outstanding Issues </a:t>
            </a:r>
            <a:r>
              <a:rPr lang="en-US" sz="3200" dirty="0" smtClean="0"/>
              <a:t>for 15/16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112" y="1577078"/>
            <a:ext cx="8579224" cy="5887926"/>
          </a:xfrm>
        </p:spPr>
        <p:txBody>
          <a:bodyPr>
            <a:noAutofit/>
          </a:bodyPr>
          <a:lstStyle/>
          <a:p>
            <a:r>
              <a:rPr lang="en-US" sz="2200" dirty="0"/>
              <a:t>Discretionary Grant Funding windows opened annually parallel with Mandatory Grant from 01 January to 30 April</a:t>
            </a:r>
          </a:p>
          <a:p>
            <a:pPr lvl="0"/>
            <a:r>
              <a:rPr lang="en-US" sz="2200" dirty="0"/>
              <a:t>Process aligned to DHET reporting requirements</a:t>
            </a:r>
          </a:p>
          <a:p>
            <a:pPr lvl="0"/>
            <a:r>
              <a:rPr lang="en-US" sz="2200" i="1" dirty="0">
                <a:solidFill>
                  <a:srgbClr val="FF0000"/>
                </a:solidFill>
              </a:rPr>
              <a:t>Projects implementation within each respective financial year</a:t>
            </a:r>
          </a:p>
          <a:p>
            <a:pPr lvl="0"/>
            <a:r>
              <a:rPr lang="en-US" sz="2200" i="1" dirty="0">
                <a:solidFill>
                  <a:srgbClr val="FF0000"/>
                </a:solidFill>
              </a:rPr>
              <a:t>No 15/16 funding awards will be implemented in the 16/17 financial </a:t>
            </a:r>
            <a:r>
              <a:rPr lang="en-US" sz="2200" i="1" dirty="0" smtClean="0">
                <a:solidFill>
                  <a:srgbClr val="FF0000"/>
                </a:solidFill>
              </a:rPr>
              <a:t>year</a:t>
            </a:r>
          </a:p>
          <a:p>
            <a:pPr lvl="0"/>
            <a:r>
              <a:rPr lang="en-US" sz="2200" i="1" dirty="0" smtClean="0">
                <a:solidFill>
                  <a:srgbClr val="FF0000"/>
                </a:solidFill>
              </a:rPr>
              <a:t>15/16 Funds not activated within February 2016 to be returned to SETA per MOA</a:t>
            </a:r>
          </a:p>
          <a:p>
            <a:pPr lvl="0"/>
            <a:r>
              <a:rPr lang="en-US" sz="2200" i="1" dirty="0" smtClean="0">
                <a:solidFill>
                  <a:srgbClr val="FF0000"/>
                </a:solidFill>
              </a:rPr>
              <a:t>Other funds unutilized from prior years to be automatically </a:t>
            </a:r>
            <a:r>
              <a:rPr lang="en-US" sz="2200" i="1" dirty="0" smtClean="0">
                <a:solidFill>
                  <a:srgbClr val="FF0000"/>
                </a:solidFill>
              </a:rPr>
              <a:t/>
            </a:r>
            <a:br>
              <a:rPr lang="en-US" sz="2200" i="1" dirty="0" smtClean="0">
                <a:solidFill>
                  <a:srgbClr val="FF0000"/>
                </a:solidFill>
              </a:rPr>
            </a:br>
            <a:r>
              <a:rPr lang="en-US" sz="2200" i="1" dirty="0" smtClean="0">
                <a:solidFill>
                  <a:srgbClr val="FF0000"/>
                </a:solidFill>
              </a:rPr>
              <a:t>swept </a:t>
            </a:r>
            <a:r>
              <a:rPr lang="en-US" sz="2200" i="1" dirty="0" smtClean="0">
                <a:solidFill>
                  <a:srgbClr val="FF0000"/>
                </a:solidFill>
              </a:rPr>
              <a:t>after they have expired. Legally, no obligation exists </a:t>
            </a:r>
            <a:r>
              <a:rPr lang="en-US" sz="2200" i="1" dirty="0" smtClean="0">
                <a:solidFill>
                  <a:srgbClr val="FF0000"/>
                </a:solidFill>
              </a:rPr>
              <a:t/>
            </a:r>
            <a:br>
              <a:rPr lang="en-US" sz="2200" i="1" dirty="0" smtClean="0">
                <a:solidFill>
                  <a:srgbClr val="FF0000"/>
                </a:solidFill>
              </a:rPr>
            </a:br>
            <a:r>
              <a:rPr lang="en-US" sz="2200" i="1" dirty="0" smtClean="0">
                <a:solidFill>
                  <a:srgbClr val="FF0000"/>
                </a:solidFill>
              </a:rPr>
              <a:t>anymore </a:t>
            </a:r>
            <a:r>
              <a:rPr lang="en-US" sz="2200" i="1" dirty="0" smtClean="0">
                <a:solidFill>
                  <a:srgbClr val="FF0000"/>
                </a:solidFill>
              </a:rPr>
              <a:t>to act on the contract.  </a:t>
            </a:r>
            <a:endParaRPr lang="en-US" sz="2200" i="1" dirty="0">
              <a:solidFill>
                <a:srgbClr val="FF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462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Processing of Payments </a:t>
            </a:r>
            <a:r>
              <a:rPr lang="en-US" sz="3200" dirty="0" smtClean="0"/>
              <a:t>15/16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705838"/>
            <a:ext cx="8229600" cy="1111717"/>
            <a:chOff x="0" y="0"/>
            <a:chExt cx="8229600" cy="1111717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8229600" cy="1111717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0" y="0"/>
              <a:ext cx="8229600" cy="1111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Delays caused by: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Invalid Supporting documentation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1218" y="2817555"/>
            <a:ext cx="2740521" cy="2334607"/>
            <a:chOff x="4018" y="1111717"/>
            <a:chExt cx="2740521" cy="2334607"/>
          </a:xfrm>
        </p:grpSpPr>
        <p:sp>
          <p:nvSpPr>
            <p:cNvPr id="31" name="Rectangle 30"/>
            <p:cNvSpPr/>
            <p:nvPr/>
          </p:nvSpPr>
          <p:spPr>
            <a:xfrm>
              <a:off x="4018" y="1111717"/>
              <a:ext cx="2740521" cy="233460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4018" y="1111717"/>
              <a:ext cx="2740521" cy="2334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Copies of identification documents that are not clear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1739" y="2817555"/>
            <a:ext cx="2740521" cy="2549759"/>
            <a:chOff x="2744539" y="1111717"/>
            <a:chExt cx="2740521" cy="2549759"/>
          </a:xfrm>
        </p:grpSpPr>
        <p:sp>
          <p:nvSpPr>
            <p:cNvPr id="29" name="Rectangle 28"/>
            <p:cNvSpPr/>
            <p:nvPr/>
          </p:nvSpPr>
          <p:spPr>
            <a:xfrm>
              <a:off x="2744539" y="1111717"/>
              <a:ext cx="2740521" cy="233460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744539" y="1326869"/>
              <a:ext cx="2740521" cy="2334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Incomplete learner registration forms or incorrect forms completed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Forms not signed by the learners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2260" y="2817555"/>
            <a:ext cx="2740521" cy="2334607"/>
            <a:chOff x="5485060" y="1111717"/>
            <a:chExt cx="2740521" cy="2334607"/>
          </a:xfrm>
        </p:grpSpPr>
        <p:sp>
          <p:nvSpPr>
            <p:cNvPr id="27" name="Rectangle 26"/>
            <p:cNvSpPr/>
            <p:nvPr/>
          </p:nvSpPr>
          <p:spPr>
            <a:xfrm>
              <a:off x="5485060" y="1111717"/>
              <a:ext cx="2740521" cy="233460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5485060" y="1111717"/>
              <a:ext cx="2740521" cy="2334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Insufficient supporting documentation submitted for payment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2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Documents to have on hand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169" y="1759174"/>
            <a:ext cx="8229600" cy="3276465"/>
          </a:xfrm>
        </p:spPr>
        <p:txBody>
          <a:bodyPr>
            <a:noAutofit/>
          </a:bodyPr>
          <a:lstStyle/>
          <a:p>
            <a:pPr lvl="0"/>
            <a:r>
              <a:rPr lang="en-ZA" sz="2200" dirty="0" smtClean="0"/>
              <a:t>Valid </a:t>
            </a:r>
            <a:r>
              <a:rPr lang="en-ZA" sz="2200" dirty="0"/>
              <a:t>Tax Clearance Certificate/Tax Exemption document</a:t>
            </a:r>
            <a:endParaRPr lang="en-US" sz="2200" dirty="0"/>
          </a:p>
          <a:p>
            <a:pPr lvl="0"/>
            <a:r>
              <a:rPr lang="en-ZA" sz="2200" dirty="0"/>
              <a:t>CIPRO/Government Registration</a:t>
            </a:r>
            <a:endParaRPr lang="en-US" sz="2200" dirty="0"/>
          </a:p>
          <a:p>
            <a:pPr lvl="0"/>
            <a:r>
              <a:rPr lang="en-ZA" sz="2200" dirty="0"/>
              <a:t>BEE Certificate </a:t>
            </a:r>
            <a:endParaRPr lang="en-US" sz="2200" dirty="0"/>
          </a:p>
          <a:p>
            <a:pPr lvl="0"/>
            <a:r>
              <a:rPr lang="en-ZA" sz="2200" dirty="0"/>
              <a:t>Bargaining Council certificate/exemption </a:t>
            </a:r>
            <a:r>
              <a:rPr lang="en-ZA" sz="2200" dirty="0" smtClean="0"/>
              <a:t>letter (where applicable)</a:t>
            </a:r>
            <a:endParaRPr lang="en-US" sz="2200" dirty="0"/>
          </a:p>
          <a:p>
            <a:pPr lvl="0"/>
            <a:r>
              <a:rPr lang="en-ZA" sz="2200" dirty="0"/>
              <a:t>Proof of accreditation</a:t>
            </a:r>
            <a:endParaRPr lang="en-US" sz="2200" dirty="0"/>
          </a:p>
          <a:p>
            <a:pPr lvl="0"/>
            <a:r>
              <a:rPr lang="en-ZA" sz="2200" dirty="0"/>
              <a:t>Letter/agreement appointing external training provider</a:t>
            </a:r>
            <a:endParaRPr lang="en-US" sz="2200" dirty="0"/>
          </a:p>
          <a:p>
            <a:pPr lvl="0"/>
            <a:r>
              <a:rPr lang="en-ZA" sz="2200" dirty="0"/>
              <a:t>Occupation Health and Safety </a:t>
            </a:r>
            <a:r>
              <a:rPr lang="en-ZA" sz="2200" dirty="0" smtClean="0"/>
              <a:t>Certificate </a:t>
            </a:r>
            <a:endParaRPr lang="en-ZA" sz="2200" dirty="0"/>
          </a:p>
          <a:p>
            <a:pPr marL="0" lvl="0" indent="0">
              <a:buNone/>
            </a:pPr>
            <a:r>
              <a:rPr lang="en-ZA" sz="2200" b="1" i="1" u="sng" dirty="0" smtClean="0"/>
              <a:t>Documents to have on hand to be determined by the type of entity</a:t>
            </a:r>
            <a:endParaRPr lang="en-US" sz="2200" b="1" i="1" u="sng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94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459076" cy="1143000"/>
          </a:xfrm>
        </p:spPr>
        <p:txBody>
          <a:bodyPr/>
          <a:lstStyle/>
          <a:p>
            <a:r>
              <a:rPr lang="en-US" altLang="en-US" dirty="0" smtClean="0">
                <a:ln>
                  <a:noFill/>
                </a:ln>
                <a:solidFill>
                  <a:schemeClr val="tx1"/>
                </a:solidFill>
              </a:rPr>
              <a:t>           </a:t>
            </a:r>
            <a:endParaRPr lang="en-ZA" altLang="en-US" dirty="0" smtClean="0">
              <a:ln>
                <a:noFill/>
              </a:ln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371" y="311168"/>
            <a:ext cx="8229600" cy="6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342892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Sources of DG Funding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8443588"/>
              </p:ext>
            </p:extLst>
          </p:nvPr>
        </p:nvGraphicFramePr>
        <p:xfrm>
          <a:off x="209550" y="1198674"/>
          <a:ext cx="8704974" cy="461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7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4811</TotalTime>
  <Words>1612</Words>
  <Application>Microsoft Office PowerPoint</Application>
  <PresentationFormat>On-screen Show (4:3)</PresentationFormat>
  <Paragraphs>448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1_Office Theme</vt:lpstr>
      <vt:lpstr>PowerPoint Presentation</vt:lpstr>
      <vt:lpstr>           </vt:lpstr>
      <vt:lpstr> Overview of 15/16 Applications </vt:lpstr>
      <vt:lpstr> Overview of 15/16 Applications </vt:lpstr>
      <vt:lpstr>Challenges</vt:lpstr>
      <vt:lpstr>Outstanding Issues for 15/16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Work Integrated Learning Programmes</vt:lpstr>
      <vt:lpstr>Funding Type 2 : Non-PIVOTAL</vt:lpstr>
      <vt:lpstr>Special Projects  to Address Sectorial Priorities</vt:lpstr>
      <vt:lpstr>IMPORTANT NOTICE</vt:lpstr>
      <vt:lpstr>Application Period</vt:lpstr>
      <vt:lpstr>Application Process : Submissions</vt:lpstr>
      <vt:lpstr>Application Process : Evaluations</vt:lpstr>
      <vt:lpstr>Contact Details</vt:lpstr>
      <vt:lpstr>Questions &amp; Answers</vt:lpstr>
      <vt:lpstr>Closure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Jacobs</dc:creator>
  <cp:lastModifiedBy>Elmine Baumann</cp:lastModifiedBy>
  <cp:revision>337</cp:revision>
  <cp:lastPrinted>2016-01-12T11:41:59Z</cp:lastPrinted>
  <dcterms:created xsi:type="dcterms:W3CDTF">2014-07-21T13:29:19Z</dcterms:created>
  <dcterms:modified xsi:type="dcterms:W3CDTF">2016-01-18T14:01:07Z</dcterms:modified>
</cp:coreProperties>
</file>